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1" r:id="rId2"/>
  </p:sldMasterIdLst>
  <p:notesMasterIdLst>
    <p:notesMasterId r:id="rId31"/>
  </p:notesMasterIdLst>
  <p:handoutMasterIdLst>
    <p:handoutMasterId r:id="rId32"/>
  </p:handoutMasterIdLst>
  <p:sldIdLst>
    <p:sldId id="256" r:id="rId3"/>
    <p:sldId id="1103" r:id="rId4"/>
    <p:sldId id="1110" r:id="rId5"/>
    <p:sldId id="260" r:id="rId6"/>
    <p:sldId id="1104" r:id="rId7"/>
    <p:sldId id="1105" r:id="rId8"/>
    <p:sldId id="1039" r:id="rId9"/>
    <p:sldId id="1091" r:id="rId10"/>
    <p:sldId id="1092" r:id="rId11"/>
    <p:sldId id="1090" r:id="rId12"/>
    <p:sldId id="1093" r:id="rId13"/>
    <p:sldId id="1094" r:id="rId14"/>
    <p:sldId id="1106" r:id="rId15"/>
    <p:sldId id="1089" r:id="rId16"/>
    <p:sldId id="1058" r:id="rId17"/>
    <p:sldId id="1096" r:id="rId18"/>
    <p:sldId id="1097" r:id="rId19"/>
    <p:sldId id="1098" r:id="rId20"/>
    <p:sldId id="1043" r:id="rId21"/>
    <p:sldId id="1100" r:id="rId22"/>
    <p:sldId id="1061" r:id="rId23"/>
    <p:sldId id="1101" r:id="rId24"/>
    <p:sldId id="1102" r:id="rId25"/>
    <p:sldId id="1062" r:id="rId26"/>
    <p:sldId id="1107" r:id="rId27"/>
    <p:sldId id="1063" r:id="rId28"/>
    <p:sldId id="1108" r:id="rId29"/>
    <p:sldId id="1087" r:id="rId30"/>
  </p:sldIdLst>
  <p:sldSz cx="12192000" cy="6858000"/>
  <p:notesSz cx="6858000" cy="9144000"/>
  <p:defaultTextStyle>
    <a:defPPr>
      <a:defRPr lang="tr-TR"/>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707" autoAdjust="0"/>
  </p:normalViewPr>
  <p:slideViewPr>
    <p:cSldViewPr snapToGrid="0">
      <p:cViewPr varScale="1">
        <p:scale>
          <a:sx n="108" d="100"/>
          <a:sy n="108" d="100"/>
        </p:scale>
        <p:origin x="66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BA7E8-09EF-3F44-A809-9F3E040C2ED2}" type="doc">
      <dgm:prSet loTypeId="urn:microsoft.com/office/officeart/2008/layout/BendingPictureCaptionList" loCatId="" qsTypeId="urn:microsoft.com/office/officeart/2005/8/quickstyle/simple1" qsCatId="simple" csTypeId="urn:microsoft.com/office/officeart/2005/8/colors/colorful3" csCatId="colorful" phldr="1"/>
      <dgm:spPr/>
      <dgm:t>
        <a:bodyPr/>
        <a:lstStyle/>
        <a:p>
          <a:endParaRPr lang="tr-TR"/>
        </a:p>
      </dgm:t>
    </dgm:pt>
    <dgm:pt modelId="{C72CA11B-9D86-A545-90F0-9DC13C4D45B8}">
      <dgm:prSet phldrT="[Metin]"/>
      <dgm:spPr/>
      <dgm:t>
        <a:bodyPr/>
        <a:lstStyle/>
        <a:p>
          <a:r>
            <a:rPr lang="tr-TR" dirty="0"/>
            <a:t>Geri Kazanım Katılım Payı</a:t>
          </a:r>
        </a:p>
      </dgm:t>
    </dgm:pt>
    <dgm:pt modelId="{CCB63202-6A5D-504C-B263-4F01306CD1BA}" type="parTrans" cxnId="{AA49B6A8-F73A-8D46-A53A-9EAB1E3D46DA}">
      <dgm:prSet/>
      <dgm:spPr/>
      <dgm:t>
        <a:bodyPr/>
        <a:lstStyle/>
        <a:p>
          <a:endParaRPr lang="tr-TR"/>
        </a:p>
      </dgm:t>
    </dgm:pt>
    <dgm:pt modelId="{4E325485-C8E2-FB43-A70D-5BA3E4785A2F}" type="sibTrans" cxnId="{AA49B6A8-F73A-8D46-A53A-9EAB1E3D46DA}">
      <dgm:prSet/>
      <dgm:spPr/>
      <dgm:t>
        <a:bodyPr/>
        <a:lstStyle/>
        <a:p>
          <a:endParaRPr lang="tr-TR"/>
        </a:p>
      </dgm:t>
    </dgm:pt>
    <dgm:pt modelId="{F84ECEE1-A0A1-734C-B144-80CF705B1A4C}">
      <dgm:prSet phldrT="[Metin]"/>
      <dgm:spPr/>
      <dgm:t>
        <a:bodyPr/>
        <a:lstStyle/>
        <a:p>
          <a:r>
            <a:rPr lang="tr-TR" dirty="0"/>
            <a:t>Depozito</a:t>
          </a:r>
        </a:p>
      </dgm:t>
    </dgm:pt>
    <dgm:pt modelId="{52BFACC1-1B9B-A142-9EF3-05E5F1C1BC8D}" type="parTrans" cxnId="{475AEF12-D1ED-F143-B1EF-F3006EFB6B21}">
      <dgm:prSet/>
      <dgm:spPr/>
      <dgm:t>
        <a:bodyPr/>
        <a:lstStyle/>
        <a:p>
          <a:endParaRPr lang="tr-TR"/>
        </a:p>
      </dgm:t>
    </dgm:pt>
    <dgm:pt modelId="{077C52BE-98F7-1B40-AFCD-B5361219CC65}" type="sibTrans" cxnId="{475AEF12-D1ED-F143-B1EF-F3006EFB6B21}">
      <dgm:prSet/>
      <dgm:spPr/>
      <dgm:t>
        <a:bodyPr/>
        <a:lstStyle/>
        <a:p>
          <a:endParaRPr lang="tr-TR"/>
        </a:p>
      </dgm:t>
    </dgm:pt>
    <dgm:pt modelId="{8A68F077-A137-0640-B792-3A8B374FA57B}">
      <dgm:prSet phldrT="[Metin]"/>
      <dgm:spPr/>
      <dgm:t>
        <a:bodyPr/>
        <a:lstStyle/>
        <a:p>
          <a:r>
            <a:rPr lang="tr-TR" dirty="0"/>
            <a:t>Ücretli Plastik Poşet Uygulaması</a:t>
          </a:r>
        </a:p>
      </dgm:t>
    </dgm:pt>
    <dgm:pt modelId="{D6D4C2CA-CA30-B045-9CD1-BD25924719A4}" type="parTrans" cxnId="{0249618C-64AD-1146-8439-D40CB3283E29}">
      <dgm:prSet/>
      <dgm:spPr/>
      <dgm:t>
        <a:bodyPr/>
        <a:lstStyle/>
        <a:p>
          <a:endParaRPr lang="tr-TR"/>
        </a:p>
      </dgm:t>
    </dgm:pt>
    <dgm:pt modelId="{91E3E08B-8440-D146-80B6-8407910CAA57}" type="sibTrans" cxnId="{0249618C-64AD-1146-8439-D40CB3283E29}">
      <dgm:prSet/>
      <dgm:spPr/>
      <dgm:t>
        <a:bodyPr/>
        <a:lstStyle/>
        <a:p>
          <a:endParaRPr lang="tr-TR"/>
        </a:p>
      </dgm:t>
    </dgm:pt>
    <dgm:pt modelId="{0EF077E5-AC47-1949-8F9B-615E792DF6F6}" type="pres">
      <dgm:prSet presAssocID="{4E2BA7E8-09EF-3F44-A809-9F3E040C2ED2}" presName="Name0" presStyleCnt="0">
        <dgm:presLayoutVars>
          <dgm:dir/>
          <dgm:resizeHandles val="exact"/>
        </dgm:presLayoutVars>
      </dgm:prSet>
      <dgm:spPr/>
    </dgm:pt>
    <dgm:pt modelId="{442029DF-3DC0-3348-B5F7-D66DC22C552F}" type="pres">
      <dgm:prSet presAssocID="{C72CA11B-9D86-A545-90F0-9DC13C4D45B8}" presName="composite" presStyleCnt="0"/>
      <dgm:spPr/>
    </dgm:pt>
    <dgm:pt modelId="{1B0858A6-7C50-5549-90E1-3B095722F259}" type="pres">
      <dgm:prSet presAssocID="{C72CA11B-9D86-A545-90F0-9DC13C4D45B8}" presName="rect1" presStyleLbl="bgImgPlace1" presStyleIdx="0" presStyleCnt="3" custScaleX="44043" custScaleY="60492" custLinFactNeighborX="68587" custLinFactNeighborY="4163"/>
      <dgm:spPr>
        <a:blipFill rotWithShape="1">
          <a:blip xmlns:r="http://schemas.openxmlformats.org/officeDocument/2006/relationships" r:embed="rId1"/>
          <a:srcRect/>
          <a:stretch>
            <a:fillRect l="-13000" r="-13000"/>
          </a:stretch>
        </a:blipFill>
      </dgm:spPr>
    </dgm:pt>
    <dgm:pt modelId="{2884F1D3-DCF1-E543-B1CC-9E036820A32D}" type="pres">
      <dgm:prSet presAssocID="{C72CA11B-9D86-A545-90F0-9DC13C4D45B8}" presName="wedgeRectCallout1" presStyleLbl="node1" presStyleIdx="0" presStyleCnt="3" custScaleX="36562" custScaleY="43206" custLinFactNeighborX="73394" custLinFactNeighborY="-52355">
        <dgm:presLayoutVars>
          <dgm:bulletEnabled val="1"/>
        </dgm:presLayoutVars>
      </dgm:prSet>
      <dgm:spPr/>
    </dgm:pt>
    <dgm:pt modelId="{409BF5EE-5C06-B14E-AF91-1530F200EAF3}" type="pres">
      <dgm:prSet presAssocID="{4E325485-C8E2-FB43-A70D-5BA3E4785A2F}" presName="sibTrans" presStyleCnt="0"/>
      <dgm:spPr/>
    </dgm:pt>
    <dgm:pt modelId="{FCE072CC-9785-164C-88CC-F7D6AA388C17}" type="pres">
      <dgm:prSet presAssocID="{F84ECEE1-A0A1-734C-B144-80CF705B1A4C}" presName="composite" presStyleCnt="0"/>
      <dgm:spPr/>
    </dgm:pt>
    <dgm:pt modelId="{9CB3DDE3-B0FF-BD42-8C2D-E521AFAFC678}" type="pres">
      <dgm:prSet presAssocID="{F84ECEE1-A0A1-734C-B144-80CF705B1A4C}" presName="rect1" presStyleLbl="bgImgPlace1" presStyleIdx="1" presStyleCnt="3" custScaleX="33194" custScaleY="59944" custLinFactNeighborX="56696" custLinFactNeighborY="359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44450" t="-16109" r="-37543" b="-5220"/>
          </a:stretch>
        </a:blipFill>
      </dgm:spPr>
    </dgm:pt>
    <dgm:pt modelId="{2BEFBD07-588E-7942-BC92-7EC6C15B1327}" type="pres">
      <dgm:prSet presAssocID="{F84ECEE1-A0A1-734C-B144-80CF705B1A4C}" presName="wedgeRectCallout1" presStyleLbl="node1" presStyleIdx="1" presStyleCnt="3" custScaleX="37177" custScaleY="40457" custLinFactNeighborX="59831" custLinFactNeighborY="-53512">
        <dgm:presLayoutVars>
          <dgm:bulletEnabled val="1"/>
        </dgm:presLayoutVars>
      </dgm:prSet>
      <dgm:spPr/>
    </dgm:pt>
    <dgm:pt modelId="{09B6B6E2-321C-E64F-925A-4A41B9E69E53}" type="pres">
      <dgm:prSet presAssocID="{077C52BE-98F7-1B40-AFCD-B5361219CC65}" presName="sibTrans" presStyleCnt="0"/>
      <dgm:spPr/>
    </dgm:pt>
    <dgm:pt modelId="{8BCB89CE-9667-954F-8562-7D98362F16C1}" type="pres">
      <dgm:prSet presAssocID="{8A68F077-A137-0640-B792-3A8B374FA57B}" presName="composite" presStyleCnt="0"/>
      <dgm:spPr/>
    </dgm:pt>
    <dgm:pt modelId="{F75C6EA6-2E96-8447-B45C-C5B4B4580EDA}" type="pres">
      <dgm:prSet presAssocID="{8A68F077-A137-0640-B792-3A8B374FA57B}" presName="rect1" presStyleLbl="bgImgPlace1" presStyleIdx="2" presStyleCnt="3" custScaleX="33333" custScaleY="60730" custLinFactX="-16224" custLinFactNeighborX="-100000" custLinFactNeighborY="383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3467" t="-22076" r="-11286" b="-743"/>
          </a:stretch>
        </a:blipFill>
      </dgm:spPr>
    </dgm:pt>
    <dgm:pt modelId="{7DBDF326-72A9-9644-BD33-D2FF42AC320A}" type="pres">
      <dgm:prSet presAssocID="{8A68F077-A137-0640-B792-3A8B374FA57B}" presName="wedgeRectCallout1" presStyleLbl="node1" presStyleIdx="2" presStyleCnt="3" custScaleX="38636" custScaleY="45619" custLinFactX="-33941" custLinFactNeighborX="-100000" custLinFactNeighborY="-44382">
        <dgm:presLayoutVars>
          <dgm:bulletEnabled val="1"/>
        </dgm:presLayoutVars>
      </dgm:prSet>
      <dgm:spPr/>
    </dgm:pt>
  </dgm:ptLst>
  <dgm:cxnLst>
    <dgm:cxn modelId="{475AEF12-D1ED-F143-B1EF-F3006EFB6B21}" srcId="{4E2BA7E8-09EF-3F44-A809-9F3E040C2ED2}" destId="{F84ECEE1-A0A1-734C-B144-80CF705B1A4C}" srcOrd="1" destOrd="0" parTransId="{52BFACC1-1B9B-A142-9EF3-05E5F1C1BC8D}" sibTransId="{077C52BE-98F7-1B40-AFCD-B5361219CC65}"/>
    <dgm:cxn modelId="{A6DE3B29-4046-6B4B-9321-4F2D0600DBF6}" type="presOf" srcId="{4E2BA7E8-09EF-3F44-A809-9F3E040C2ED2}" destId="{0EF077E5-AC47-1949-8F9B-615E792DF6F6}" srcOrd="0" destOrd="0" presId="urn:microsoft.com/office/officeart/2008/layout/BendingPictureCaptionList"/>
    <dgm:cxn modelId="{13DFD738-0DB0-8449-834D-36969462A7CE}" type="presOf" srcId="{C72CA11B-9D86-A545-90F0-9DC13C4D45B8}" destId="{2884F1D3-DCF1-E543-B1CC-9E036820A32D}" srcOrd="0" destOrd="0" presId="urn:microsoft.com/office/officeart/2008/layout/BendingPictureCaptionList"/>
    <dgm:cxn modelId="{0249618C-64AD-1146-8439-D40CB3283E29}" srcId="{4E2BA7E8-09EF-3F44-A809-9F3E040C2ED2}" destId="{8A68F077-A137-0640-B792-3A8B374FA57B}" srcOrd="2" destOrd="0" parTransId="{D6D4C2CA-CA30-B045-9CD1-BD25924719A4}" sibTransId="{91E3E08B-8440-D146-80B6-8407910CAA57}"/>
    <dgm:cxn modelId="{AA49B6A8-F73A-8D46-A53A-9EAB1E3D46DA}" srcId="{4E2BA7E8-09EF-3F44-A809-9F3E040C2ED2}" destId="{C72CA11B-9D86-A545-90F0-9DC13C4D45B8}" srcOrd="0" destOrd="0" parTransId="{CCB63202-6A5D-504C-B263-4F01306CD1BA}" sibTransId="{4E325485-C8E2-FB43-A70D-5BA3E4785A2F}"/>
    <dgm:cxn modelId="{C5CEEFA9-DEDB-D545-8B1F-79DADDF6A07C}" type="presOf" srcId="{8A68F077-A137-0640-B792-3A8B374FA57B}" destId="{7DBDF326-72A9-9644-BD33-D2FF42AC320A}" srcOrd="0" destOrd="0" presId="urn:microsoft.com/office/officeart/2008/layout/BendingPictureCaptionList"/>
    <dgm:cxn modelId="{73B1ABE2-94EF-A24A-9BC1-58D55C16E6E3}" type="presOf" srcId="{F84ECEE1-A0A1-734C-B144-80CF705B1A4C}" destId="{2BEFBD07-588E-7942-BC92-7EC6C15B1327}" srcOrd="0" destOrd="0" presId="urn:microsoft.com/office/officeart/2008/layout/BendingPictureCaptionList"/>
    <dgm:cxn modelId="{30ADCE38-1884-E94D-B9A7-BFA434388F4A}" type="presParOf" srcId="{0EF077E5-AC47-1949-8F9B-615E792DF6F6}" destId="{442029DF-3DC0-3348-B5F7-D66DC22C552F}" srcOrd="0" destOrd="0" presId="urn:microsoft.com/office/officeart/2008/layout/BendingPictureCaptionList"/>
    <dgm:cxn modelId="{ABCD7E29-B74F-6A48-A353-487840B0A7A2}" type="presParOf" srcId="{442029DF-3DC0-3348-B5F7-D66DC22C552F}" destId="{1B0858A6-7C50-5549-90E1-3B095722F259}" srcOrd="0" destOrd="0" presId="urn:microsoft.com/office/officeart/2008/layout/BendingPictureCaptionList"/>
    <dgm:cxn modelId="{678A9156-81CE-5348-BF27-732D7BBB9AAD}" type="presParOf" srcId="{442029DF-3DC0-3348-B5F7-D66DC22C552F}" destId="{2884F1D3-DCF1-E543-B1CC-9E036820A32D}" srcOrd="1" destOrd="0" presId="urn:microsoft.com/office/officeart/2008/layout/BendingPictureCaptionList"/>
    <dgm:cxn modelId="{6281AFB6-84F8-1D42-B29A-1EE400CFA42C}" type="presParOf" srcId="{0EF077E5-AC47-1949-8F9B-615E792DF6F6}" destId="{409BF5EE-5C06-B14E-AF91-1530F200EAF3}" srcOrd="1" destOrd="0" presId="urn:microsoft.com/office/officeart/2008/layout/BendingPictureCaptionList"/>
    <dgm:cxn modelId="{A0F98D9F-F407-7D4F-B0F3-88AB655518A3}" type="presParOf" srcId="{0EF077E5-AC47-1949-8F9B-615E792DF6F6}" destId="{FCE072CC-9785-164C-88CC-F7D6AA388C17}" srcOrd="2" destOrd="0" presId="urn:microsoft.com/office/officeart/2008/layout/BendingPictureCaptionList"/>
    <dgm:cxn modelId="{D3F8E628-FAA8-1840-8BD6-AA50A95E00F7}" type="presParOf" srcId="{FCE072CC-9785-164C-88CC-F7D6AA388C17}" destId="{9CB3DDE3-B0FF-BD42-8C2D-E521AFAFC678}" srcOrd="0" destOrd="0" presId="urn:microsoft.com/office/officeart/2008/layout/BendingPictureCaptionList"/>
    <dgm:cxn modelId="{6B43457D-C22E-7B46-8E5D-A433BC7C9548}" type="presParOf" srcId="{FCE072CC-9785-164C-88CC-F7D6AA388C17}" destId="{2BEFBD07-588E-7942-BC92-7EC6C15B1327}" srcOrd="1" destOrd="0" presId="urn:microsoft.com/office/officeart/2008/layout/BendingPictureCaptionList"/>
    <dgm:cxn modelId="{065202CF-0B66-354B-9ABE-E96905117298}" type="presParOf" srcId="{0EF077E5-AC47-1949-8F9B-615E792DF6F6}" destId="{09B6B6E2-321C-E64F-925A-4A41B9E69E53}" srcOrd="3" destOrd="0" presId="urn:microsoft.com/office/officeart/2008/layout/BendingPictureCaptionList"/>
    <dgm:cxn modelId="{FE7DE530-B9D2-7F4C-947F-A65B09239B06}" type="presParOf" srcId="{0EF077E5-AC47-1949-8F9B-615E792DF6F6}" destId="{8BCB89CE-9667-954F-8562-7D98362F16C1}" srcOrd="4" destOrd="0" presId="urn:microsoft.com/office/officeart/2008/layout/BendingPictureCaptionList"/>
    <dgm:cxn modelId="{E5A0D55E-64C3-6144-94A0-B57C880E293A}" type="presParOf" srcId="{8BCB89CE-9667-954F-8562-7D98362F16C1}" destId="{F75C6EA6-2E96-8447-B45C-C5B4B4580EDA}" srcOrd="0" destOrd="0" presId="urn:microsoft.com/office/officeart/2008/layout/BendingPictureCaptionList"/>
    <dgm:cxn modelId="{E0B6C7A5-339B-AA4A-87B7-21D97424CB98}" type="presParOf" srcId="{8BCB89CE-9667-954F-8562-7D98362F16C1}" destId="{7DBDF326-72A9-9644-BD33-D2FF42AC320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29CA0-37CE-45C0-9336-0BC4AE6363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B3DAAB5D-FBDC-4927-A148-0B1829315156}">
      <dgm:prSet phldrT="[Metin]"/>
      <dgm:spPr/>
      <dgm:t>
        <a:bodyPr/>
        <a:lstStyle/>
        <a:p>
          <a:r>
            <a:rPr lang="tr-TR" b="1"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Geri Kazanım Katılım Payı Uygulamalarında Yükümlülük Sahibi Taraflar</a:t>
          </a:r>
          <a:endParaRPr lang="tr-TR" dirty="0">
            <a:solidFill>
              <a:schemeClr val="accent3">
                <a:lumMod val="20000"/>
                <a:lumOff val="80000"/>
              </a:schemeClr>
            </a:solidFill>
          </a:endParaRPr>
        </a:p>
      </dgm:t>
    </dgm:pt>
    <dgm:pt modelId="{94339887-FE32-425B-9CCD-19A21BC80CE9}" type="parTrans" cxnId="{64DA68A8-C709-47DA-8ED3-432C37EC3C3B}">
      <dgm:prSet/>
      <dgm:spPr/>
      <dgm:t>
        <a:bodyPr/>
        <a:lstStyle/>
        <a:p>
          <a:endParaRPr lang="tr-TR"/>
        </a:p>
      </dgm:t>
    </dgm:pt>
    <dgm:pt modelId="{25802D32-4C65-4852-BE97-31D500FADC3D}" type="sibTrans" cxnId="{64DA68A8-C709-47DA-8ED3-432C37EC3C3B}">
      <dgm:prSet/>
      <dgm:spPr/>
      <dgm:t>
        <a:bodyPr/>
        <a:lstStyle/>
        <a:p>
          <a:endParaRPr lang="tr-TR"/>
        </a:p>
      </dgm:t>
    </dgm:pt>
    <dgm:pt modelId="{3DFC85B0-4064-402C-9419-B5DFED98F585}">
      <dgm:prSet phldrT="[Metin]"/>
      <dgm:spPr/>
      <dgm:t>
        <a:bodyPr/>
        <a:lstStyle/>
        <a:p>
          <a:r>
            <a:rPr lang="tr-TR" b="1"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Geri Kazanım Katılım Payı Uygulamalarında Kapsam ve İçerikler</a:t>
          </a:r>
          <a:endParaRPr lang="tr-TR"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endParaRPr>
        </a:p>
        <a:p>
          <a:r>
            <a:rPr lang="tr-TR"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 </a:t>
          </a:r>
          <a:r>
            <a:rPr lang="tr-TR" b="1"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Ambalaj, </a:t>
          </a:r>
          <a:r>
            <a:rPr lang="tr-TR"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Elektrikli ve Elektronik Eşya, Bitkisel Yağ, Madeni Yağ, Pil, Akümülatör, Lastik, İlaç) </a:t>
          </a:r>
          <a:endParaRPr lang="tr-TR" dirty="0">
            <a:solidFill>
              <a:schemeClr val="accent3">
                <a:lumMod val="20000"/>
                <a:lumOff val="80000"/>
              </a:schemeClr>
            </a:solidFill>
          </a:endParaRPr>
        </a:p>
      </dgm:t>
    </dgm:pt>
    <dgm:pt modelId="{08C5113C-A388-4E34-AA25-382A51D8FF29}" type="parTrans" cxnId="{2C9CEB81-9C00-460C-86B5-6D1D8B0375B0}">
      <dgm:prSet/>
      <dgm:spPr/>
      <dgm:t>
        <a:bodyPr/>
        <a:lstStyle/>
        <a:p>
          <a:endParaRPr lang="tr-TR"/>
        </a:p>
      </dgm:t>
    </dgm:pt>
    <dgm:pt modelId="{F1E087D6-BA24-440A-9B11-6B732DD7403E}" type="sibTrans" cxnId="{2C9CEB81-9C00-460C-86B5-6D1D8B0375B0}">
      <dgm:prSet/>
      <dgm:spPr/>
      <dgm:t>
        <a:bodyPr/>
        <a:lstStyle/>
        <a:p>
          <a:endParaRPr lang="tr-TR"/>
        </a:p>
      </dgm:t>
    </dgm:pt>
    <dgm:pt modelId="{6C77C530-59A4-455F-98B1-5BEEE8316A78}">
      <dgm:prSet phldrT="[Metin]"/>
      <dgm:spPr/>
      <dgm:t>
        <a:bodyPr/>
        <a:lstStyle/>
        <a:p>
          <a:r>
            <a:rPr lang="tr-TR" b="1"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Geri Kazanım Katılım Payı Bildirim, Beyan ve Ödeme İşlemleri</a:t>
          </a:r>
          <a:endParaRPr lang="tr-TR" dirty="0">
            <a:solidFill>
              <a:schemeClr val="accent6">
                <a:lumMod val="60000"/>
                <a:lumOff val="40000"/>
              </a:schemeClr>
            </a:solidFill>
          </a:endParaRPr>
        </a:p>
      </dgm:t>
    </dgm:pt>
    <dgm:pt modelId="{E4572C20-E32A-4721-BD4F-F7AD39B0E0B4}" type="parTrans" cxnId="{541F3064-D62E-400F-954C-A20827A6923D}">
      <dgm:prSet/>
      <dgm:spPr/>
      <dgm:t>
        <a:bodyPr/>
        <a:lstStyle/>
        <a:p>
          <a:endParaRPr lang="tr-TR"/>
        </a:p>
      </dgm:t>
    </dgm:pt>
    <dgm:pt modelId="{79CD84CF-37EB-4EDC-8E1A-2656A9706283}" type="sibTrans" cxnId="{541F3064-D62E-400F-954C-A20827A6923D}">
      <dgm:prSet/>
      <dgm:spPr/>
      <dgm:t>
        <a:bodyPr/>
        <a:lstStyle/>
        <a:p>
          <a:endParaRPr lang="tr-TR"/>
        </a:p>
      </dgm:t>
    </dgm:pt>
    <dgm:pt modelId="{5DA66703-19CF-465A-B081-043EEB8818D4}">
      <dgm:prSet/>
      <dgm:spPr/>
      <dgm:t>
        <a:bodyPr/>
        <a:lstStyle/>
        <a:p>
          <a:r>
            <a:rPr lang="tr-TR"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Ulusal Depozito/İade Sistemi zorunlu uygulama hedefi için durum değerlendirmeleri</a:t>
          </a:r>
        </a:p>
      </dgm:t>
    </dgm:pt>
    <dgm:pt modelId="{B733A498-A3D7-465C-8877-7499D6BD0CF6}" type="sibTrans" cxnId="{94EBB98D-17C8-4CF4-9F0C-F4ACA547EC4B}">
      <dgm:prSet/>
      <dgm:spPr/>
      <dgm:t>
        <a:bodyPr/>
        <a:lstStyle/>
        <a:p>
          <a:endParaRPr lang="tr-TR"/>
        </a:p>
      </dgm:t>
    </dgm:pt>
    <dgm:pt modelId="{9F47B763-F873-4EAA-856B-62A6133CFA7B}" type="parTrans" cxnId="{94EBB98D-17C8-4CF4-9F0C-F4ACA547EC4B}">
      <dgm:prSet/>
      <dgm:spPr/>
      <dgm:t>
        <a:bodyPr/>
        <a:lstStyle/>
        <a:p>
          <a:endParaRPr lang="tr-TR"/>
        </a:p>
      </dgm:t>
    </dgm:pt>
    <dgm:pt modelId="{279A7ABC-5C3C-4F5B-9A80-AD32FE28486D}">
      <dgm:prSet/>
      <dgm:spPr/>
      <dgm:t>
        <a:bodyPr/>
        <a:lstStyle/>
        <a:p>
          <a:r>
            <a:rPr lang="tr-TR"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Ulusal Depozito/İade Sistemi mevcut uygulamalar için durum değerlendirmeleri </a:t>
          </a:r>
          <a:endParaRPr lang="tr-TR"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dgm:t>
    </dgm:pt>
    <dgm:pt modelId="{616E0713-9D5C-479B-BC3C-CE91A0E95BD0}" type="sibTrans" cxnId="{56DD56CB-3B4E-4CC8-A3D4-622A9EB9583B}">
      <dgm:prSet/>
      <dgm:spPr/>
      <dgm:t>
        <a:bodyPr/>
        <a:lstStyle/>
        <a:p>
          <a:endParaRPr lang="tr-TR"/>
        </a:p>
      </dgm:t>
    </dgm:pt>
    <dgm:pt modelId="{29104461-9DD6-4627-B5A5-EE8AC4C2D3D2}" type="parTrans" cxnId="{56DD56CB-3B4E-4CC8-A3D4-622A9EB9583B}">
      <dgm:prSet/>
      <dgm:spPr/>
      <dgm:t>
        <a:bodyPr/>
        <a:lstStyle/>
        <a:p>
          <a:endParaRPr lang="tr-TR"/>
        </a:p>
      </dgm:t>
    </dgm:pt>
    <dgm:pt modelId="{8AB7346F-4C91-4D1F-9258-FCED4C1A4E2D}" type="pres">
      <dgm:prSet presAssocID="{DC229CA0-37CE-45C0-9336-0BC4AE6363E6}" presName="Name0" presStyleCnt="0">
        <dgm:presLayoutVars>
          <dgm:chMax val="7"/>
          <dgm:chPref val="7"/>
          <dgm:dir/>
        </dgm:presLayoutVars>
      </dgm:prSet>
      <dgm:spPr/>
    </dgm:pt>
    <dgm:pt modelId="{AA3ECABC-2CEF-41A2-B7D4-E722CB8F87B0}" type="pres">
      <dgm:prSet presAssocID="{DC229CA0-37CE-45C0-9336-0BC4AE6363E6}" presName="Name1" presStyleCnt="0"/>
      <dgm:spPr/>
    </dgm:pt>
    <dgm:pt modelId="{E9521557-DCCA-45AF-9352-2BB9F5A929D3}" type="pres">
      <dgm:prSet presAssocID="{DC229CA0-37CE-45C0-9336-0BC4AE6363E6}" presName="cycle" presStyleCnt="0"/>
      <dgm:spPr/>
    </dgm:pt>
    <dgm:pt modelId="{7188D1DD-BB4B-46B8-8F4F-298BEED73899}" type="pres">
      <dgm:prSet presAssocID="{DC229CA0-37CE-45C0-9336-0BC4AE6363E6}" presName="srcNode" presStyleLbl="node1" presStyleIdx="0" presStyleCnt="5"/>
      <dgm:spPr/>
    </dgm:pt>
    <dgm:pt modelId="{3E785F3C-D995-4692-AB00-97C4797F94C1}" type="pres">
      <dgm:prSet presAssocID="{DC229CA0-37CE-45C0-9336-0BC4AE6363E6}" presName="conn" presStyleLbl="parChTrans1D2" presStyleIdx="0" presStyleCnt="1"/>
      <dgm:spPr/>
    </dgm:pt>
    <dgm:pt modelId="{CDE9822E-DC44-423C-A8AD-7D299681C13E}" type="pres">
      <dgm:prSet presAssocID="{DC229CA0-37CE-45C0-9336-0BC4AE6363E6}" presName="extraNode" presStyleLbl="node1" presStyleIdx="0" presStyleCnt="5"/>
      <dgm:spPr/>
    </dgm:pt>
    <dgm:pt modelId="{B2CEE2B7-B059-42F6-8950-2C96E8D8F721}" type="pres">
      <dgm:prSet presAssocID="{DC229CA0-37CE-45C0-9336-0BC4AE6363E6}" presName="dstNode" presStyleLbl="node1" presStyleIdx="0" presStyleCnt="5"/>
      <dgm:spPr/>
    </dgm:pt>
    <dgm:pt modelId="{928A6C9E-D8FE-4406-8B83-7CAA0062C276}" type="pres">
      <dgm:prSet presAssocID="{B3DAAB5D-FBDC-4927-A148-0B1829315156}" presName="text_1" presStyleLbl="node1" presStyleIdx="0" presStyleCnt="5">
        <dgm:presLayoutVars>
          <dgm:bulletEnabled val="1"/>
        </dgm:presLayoutVars>
      </dgm:prSet>
      <dgm:spPr/>
    </dgm:pt>
    <dgm:pt modelId="{07A7F855-77BC-4894-82C9-8CBED33F1924}" type="pres">
      <dgm:prSet presAssocID="{B3DAAB5D-FBDC-4927-A148-0B1829315156}" presName="accent_1" presStyleCnt="0"/>
      <dgm:spPr/>
    </dgm:pt>
    <dgm:pt modelId="{44D36CE0-79D7-4837-9AF7-37C6D5469E5C}" type="pres">
      <dgm:prSet presAssocID="{B3DAAB5D-FBDC-4927-A148-0B1829315156}" presName="accentRepeatNode" presStyleLbl="solidFgAcc1" presStyleIdx="0" presStyleCnt="5"/>
      <dgm:spPr>
        <a:solidFill>
          <a:schemeClr val="accent3">
            <a:lumMod val="20000"/>
            <a:lumOff val="80000"/>
          </a:schemeClr>
        </a:solidFill>
      </dgm:spPr>
    </dgm:pt>
    <dgm:pt modelId="{240FD76A-CAFE-401E-B6D4-3296194A66FC}" type="pres">
      <dgm:prSet presAssocID="{3DFC85B0-4064-402C-9419-B5DFED98F585}" presName="text_2" presStyleLbl="node1" presStyleIdx="1" presStyleCnt="5">
        <dgm:presLayoutVars>
          <dgm:bulletEnabled val="1"/>
        </dgm:presLayoutVars>
      </dgm:prSet>
      <dgm:spPr/>
    </dgm:pt>
    <dgm:pt modelId="{A88BE7DC-F53D-4921-8D66-C7AA96ABD74E}" type="pres">
      <dgm:prSet presAssocID="{3DFC85B0-4064-402C-9419-B5DFED98F585}" presName="accent_2" presStyleCnt="0"/>
      <dgm:spPr/>
    </dgm:pt>
    <dgm:pt modelId="{7E3B8012-095A-4944-A7B6-A05A8F39D7EC}" type="pres">
      <dgm:prSet presAssocID="{3DFC85B0-4064-402C-9419-B5DFED98F585}" presName="accentRepeatNode" presStyleLbl="solidFgAcc1" presStyleIdx="1" presStyleCnt="5"/>
      <dgm:spPr>
        <a:solidFill>
          <a:schemeClr val="accent3">
            <a:lumMod val="20000"/>
            <a:lumOff val="80000"/>
          </a:schemeClr>
        </a:solidFill>
      </dgm:spPr>
    </dgm:pt>
    <dgm:pt modelId="{3E113F5A-9DA2-44A2-9DFD-F3F2D8B5036A}" type="pres">
      <dgm:prSet presAssocID="{6C77C530-59A4-455F-98B1-5BEEE8316A78}" presName="text_3" presStyleLbl="node1" presStyleIdx="2" presStyleCnt="5">
        <dgm:presLayoutVars>
          <dgm:bulletEnabled val="1"/>
        </dgm:presLayoutVars>
      </dgm:prSet>
      <dgm:spPr/>
    </dgm:pt>
    <dgm:pt modelId="{04F0246B-9D51-4669-89B6-FBF4595F2397}" type="pres">
      <dgm:prSet presAssocID="{6C77C530-59A4-455F-98B1-5BEEE8316A78}" presName="accent_3" presStyleCnt="0"/>
      <dgm:spPr/>
    </dgm:pt>
    <dgm:pt modelId="{389D631A-F17F-4104-8683-06EE82C0E4F0}" type="pres">
      <dgm:prSet presAssocID="{6C77C530-59A4-455F-98B1-5BEEE8316A78}" presName="accentRepeatNode" presStyleLbl="solidFgAcc1" presStyleIdx="2" presStyleCnt="5"/>
      <dgm:spPr>
        <a:solidFill>
          <a:schemeClr val="accent6">
            <a:lumMod val="60000"/>
            <a:lumOff val="40000"/>
          </a:schemeClr>
        </a:solidFill>
      </dgm:spPr>
    </dgm:pt>
    <dgm:pt modelId="{46D8BAC3-8D6A-4D5D-8646-0F89F7C4D405}" type="pres">
      <dgm:prSet presAssocID="{5DA66703-19CF-465A-B081-043EEB8818D4}" presName="text_4" presStyleLbl="node1" presStyleIdx="3" presStyleCnt="5">
        <dgm:presLayoutVars>
          <dgm:bulletEnabled val="1"/>
        </dgm:presLayoutVars>
      </dgm:prSet>
      <dgm:spPr/>
    </dgm:pt>
    <dgm:pt modelId="{98401D5A-8D4D-465A-83D1-E5BD6754D8E7}" type="pres">
      <dgm:prSet presAssocID="{5DA66703-19CF-465A-B081-043EEB8818D4}" presName="accent_4" presStyleCnt="0"/>
      <dgm:spPr/>
    </dgm:pt>
    <dgm:pt modelId="{C2A3FC7F-9961-4C93-8BD2-C57E1211EE57}" type="pres">
      <dgm:prSet presAssocID="{5DA66703-19CF-465A-B081-043EEB8818D4}" presName="accentRepeatNode" presStyleLbl="solidFgAcc1" presStyleIdx="3" presStyleCnt="5"/>
      <dgm:spPr>
        <a:solidFill>
          <a:srgbClr val="FFFF00"/>
        </a:solidFill>
      </dgm:spPr>
    </dgm:pt>
    <dgm:pt modelId="{658CFA9B-CE12-4005-89D3-BB6BA122E3BD}" type="pres">
      <dgm:prSet presAssocID="{279A7ABC-5C3C-4F5B-9A80-AD32FE28486D}" presName="text_5" presStyleLbl="node1" presStyleIdx="4" presStyleCnt="5">
        <dgm:presLayoutVars>
          <dgm:bulletEnabled val="1"/>
        </dgm:presLayoutVars>
      </dgm:prSet>
      <dgm:spPr/>
    </dgm:pt>
    <dgm:pt modelId="{E0A9849D-BDB9-47E9-95D9-2B4ECB1A6FC4}" type="pres">
      <dgm:prSet presAssocID="{279A7ABC-5C3C-4F5B-9A80-AD32FE28486D}" presName="accent_5" presStyleCnt="0"/>
      <dgm:spPr/>
    </dgm:pt>
    <dgm:pt modelId="{70E898A7-AA64-4CE9-98A0-69C8FAA0356E}" type="pres">
      <dgm:prSet presAssocID="{279A7ABC-5C3C-4F5B-9A80-AD32FE28486D}" presName="accentRepeatNode" presStyleLbl="solidFgAcc1" presStyleIdx="4" presStyleCnt="5"/>
      <dgm:spPr>
        <a:solidFill>
          <a:srgbClr val="FFFF00"/>
        </a:solidFill>
      </dgm:spPr>
    </dgm:pt>
  </dgm:ptLst>
  <dgm:cxnLst>
    <dgm:cxn modelId="{786EB323-3E17-4A1E-8A77-40A90214DD78}" type="presOf" srcId="{6C77C530-59A4-455F-98B1-5BEEE8316A78}" destId="{3E113F5A-9DA2-44A2-9DFD-F3F2D8B5036A}" srcOrd="0" destOrd="0" presId="urn:microsoft.com/office/officeart/2008/layout/VerticalCurvedList"/>
    <dgm:cxn modelId="{541F3064-D62E-400F-954C-A20827A6923D}" srcId="{DC229CA0-37CE-45C0-9336-0BC4AE6363E6}" destId="{6C77C530-59A4-455F-98B1-5BEEE8316A78}" srcOrd="2" destOrd="0" parTransId="{E4572C20-E32A-4721-BD4F-F7AD39B0E0B4}" sibTransId="{79CD84CF-37EB-4EDC-8E1A-2656A9706283}"/>
    <dgm:cxn modelId="{71B4ED7B-8246-43BA-93F7-3240A12BF03C}" type="presOf" srcId="{3DFC85B0-4064-402C-9419-B5DFED98F585}" destId="{240FD76A-CAFE-401E-B6D4-3296194A66FC}" srcOrd="0" destOrd="0" presId="urn:microsoft.com/office/officeart/2008/layout/VerticalCurvedList"/>
    <dgm:cxn modelId="{2C9CEB81-9C00-460C-86B5-6D1D8B0375B0}" srcId="{DC229CA0-37CE-45C0-9336-0BC4AE6363E6}" destId="{3DFC85B0-4064-402C-9419-B5DFED98F585}" srcOrd="1" destOrd="0" parTransId="{08C5113C-A388-4E34-AA25-382A51D8FF29}" sibTransId="{F1E087D6-BA24-440A-9B11-6B732DD7403E}"/>
    <dgm:cxn modelId="{94EBB98D-17C8-4CF4-9F0C-F4ACA547EC4B}" srcId="{DC229CA0-37CE-45C0-9336-0BC4AE6363E6}" destId="{5DA66703-19CF-465A-B081-043EEB8818D4}" srcOrd="3" destOrd="0" parTransId="{9F47B763-F873-4EAA-856B-62A6133CFA7B}" sibTransId="{B733A498-A3D7-465C-8877-7499D6BD0CF6}"/>
    <dgm:cxn modelId="{6F756BA4-40AB-4027-8597-79A534D641D8}" type="presOf" srcId="{DC229CA0-37CE-45C0-9336-0BC4AE6363E6}" destId="{8AB7346F-4C91-4D1F-9258-FCED4C1A4E2D}" srcOrd="0" destOrd="0" presId="urn:microsoft.com/office/officeart/2008/layout/VerticalCurvedList"/>
    <dgm:cxn modelId="{64DA68A8-C709-47DA-8ED3-432C37EC3C3B}" srcId="{DC229CA0-37CE-45C0-9336-0BC4AE6363E6}" destId="{B3DAAB5D-FBDC-4927-A148-0B1829315156}" srcOrd="0" destOrd="0" parTransId="{94339887-FE32-425B-9CCD-19A21BC80CE9}" sibTransId="{25802D32-4C65-4852-BE97-31D500FADC3D}"/>
    <dgm:cxn modelId="{56DD56CB-3B4E-4CC8-A3D4-622A9EB9583B}" srcId="{DC229CA0-37CE-45C0-9336-0BC4AE6363E6}" destId="{279A7ABC-5C3C-4F5B-9A80-AD32FE28486D}" srcOrd="4" destOrd="0" parTransId="{29104461-9DD6-4627-B5A5-EE8AC4C2D3D2}" sibTransId="{616E0713-9D5C-479B-BC3C-CE91A0E95BD0}"/>
    <dgm:cxn modelId="{5C80A4DC-F232-440C-BCAD-FDF3FAB71536}" type="presOf" srcId="{B3DAAB5D-FBDC-4927-A148-0B1829315156}" destId="{928A6C9E-D8FE-4406-8B83-7CAA0062C276}" srcOrd="0" destOrd="0" presId="urn:microsoft.com/office/officeart/2008/layout/VerticalCurvedList"/>
    <dgm:cxn modelId="{1D3DD4DD-67F1-4FDC-8351-3ED608E6DE64}" type="presOf" srcId="{25802D32-4C65-4852-BE97-31D500FADC3D}" destId="{3E785F3C-D995-4692-AB00-97C4797F94C1}" srcOrd="0" destOrd="0" presId="urn:microsoft.com/office/officeart/2008/layout/VerticalCurvedList"/>
    <dgm:cxn modelId="{27A019F5-72DD-46A3-BBD7-C8E84A00AF83}" type="presOf" srcId="{279A7ABC-5C3C-4F5B-9A80-AD32FE28486D}" destId="{658CFA9B-CE12-4005-89D3-BB6BA122E3BD}" srcOrd="0" destOrd="0" presId="urn:microsoft.com/office/officeart/2008/layout/VerticalCurvedList"/>
    <dgm:cxn modelId="{DB2A07FA-E5F4-4294-BAA9-088242033F00}" type="presOf" srcId="{5DA66703-19CF-465A-B081-043EEB8818D4}" destId="{46D8BAC3-8D6A-4D5D-8646-0F89F7C4D405}" srcOrd="0" destOrd="0" presId="urn:microsoft.com/office/officeart/2008/layout/VerticalCurvedList"/>
    <dgm:cxn modelId="{3038C161-5877-46DC-B237-BAD7939563F3}" type="presParOf" srcId="{8AB7346F-4C91-4D1F-9258-FCED4C1A4E2D}" destId="{AA3ECABC-2CEF-41A2-B7D4-E722CB8F87B0}" srcOrd="0" destOrd="0" presId="urn:microsoft.com/office/officeart/2008/layout/VerticalCurvedList"/>
    <dgm:cxn modelId="{2ED3563E-393F-4FC4-9DD6-14B439AA386D}" type="presParOf" srcId="{AA3ECABC-2CEF-41A2-B7D4-E722CB8F87B0}" destId="{E9521557-DCCA-45AF-9352-2BB9F5A929D3}" srcOrd="0" destOrd="0" presId="urn:microsoft.com/office/officeart/2008/layout/VerticalCurvedList"/>
    <dgm:cxn modelId="{5490B6C0-7D5F-42A5-90B6-12F53BB6FFD4}" type="presParOf" srcId="{E9521557-DCCA-45AF-9352-2BB9F5A929D3}" destId="{7188D1DD-BB4B-46B8-8F4F-298BEED73899}" srcOrd="0" destOrd="0" presId="urn:microsoft.com/office/officeart/2008/layout/VerticalCurvedList"/>
    <dgm:cxn modelId="{A222B43A-6C9C-4592-BB22-A01B2DA7D33F}" type="presParOf" srcId="{E9521557-DCCA-45AF-9352-2BB9F5A929D3}" destId="{3E785F3C-D995-4692-AB00-97C4797F94C1}" srcOrd="1" destOrd="0" presId="urn:microsoft.com/office/officeart/2008/layout/VerticalCurvedList"/>
    <dgm:cxn modelId="{7D189E07-C78A-4701-867B-B2E80928D521}" type="presParOf" srcId="{E9521557-DCCA-45AF-9352-2BB9F5A929D3}" destId="{CDE9822E-DC44-423C-A8AD-7D299681C13E}" srcOrd="2" destOrd="0" presId="urn:microsoft.com/office/officeart/2008/layout/VerticalCurvedList"/>
    <dgm:cxn modelId="{71D39200-ACFD-44D7-8A5C-C9DE638860EB}" type="presParOf" srcId="{E9521557-DCCA-45AF-9352-2BB9F5A929D3}" destId="{B2CEE2B7-B059-42F6-8950-2C96E8D8F721}" srcOrd="3" destOrd="0" presId="urn:microsoft.com/office/officeart/2008/layout/VerticalCurvedList"/>
    <dgm:cxn modelId="{BE61856E-ADF7-4A8F-8102-D520EEB496B3}" type="presParOf" srcId="{AA3ECABC-2CEF-41A2-B7D4-E722CB8F87B0}" destId="{928A6C9E-D8FE-4406-8B83-7CAA0062C276}" srcOrd="1" destOrd="0" presId="urn:microsoft.com/office/officeart/2008/layout/VerticalCurvedList"/>
    <dgm:cxn modelId="{867D8D53-9313-4781-A312-D5273886F6C0}" type="presParOf" srcId="{AA3ECABC-2CEF-41A2-B7D4-E722CB8F87B0}" destId="{07A7F855-77BC-4894-82C9-8CBED33F1924}" srcOrd="2" destOrd="0" presId="urn:microsoft.com/office/officeart/2008/layout/VerticalCurvedList"/>
    <dgm:cxn modelId="{FE9A47A9-A209-49E2-B201-37E1AE485804}" type="presParOf" srcId="{07A7F855-77BC-4894-82C9-8CBED33F1924}" destId="{44D36CE0-79D7-4837-9AF7-37C6D5469E5C}" srcOrd="0" destOrd="0" presId="urn:microsoft.com/office/officeart/2008/layout/VerticalCurvedList"/>
    <dgm:cxn modelId="{92B5E88B-A6BD-4D87-9A45-A5ABCDD85808}" type="presParOf" srcId="{AA3ECABC-2CEF-41A2-B7D4-E722CB8F87B0}" destId="{240FD76A-CAFE-401E-B6D4-3296194A66FC}" srcOrd="3" destOrd="0" presId="urn:microsoft.com/office/officeart/2008/layout/VerticalCurvedList"/>
    <dgm:cxn modelId="{BF9B0140-CB56-41C4-B79A-52E94D987F2D}" type="presParOf" srcId="{AA3ECABC-2CEF-41A2-B7D4-E722CB8F87B0}" destId="{A88BE7DC-F53D-4921-8D66-C7AA96ABD74E}" srcOrd="4" destOrd="0" presId="urn:microsoft.com/office/officeart/2008/layout/VerticalCurvedList"/>
    <dgm:cxn modelId="{A4AB9E58-E8C9-492B-B8F0-823928DF6D81}" type="presParOf" srcId="{A88BE7DC-F53D-4921-8D66-C7AA96ABD74E}" destId="{7E3B8012-095A-4944-A7B6-A05A8F39D7EC}" srcOrd="0" destOrd="0" presId="urn:microsoft.com/office/officeart/2008/layout/VerticalCurvedList"/>
    <dgm:cxn modelId="{BF2A5908-D5BD-45AC-BCBB-C49BE4E1496D}" type="presParOf" srcId="{AA3ECABC-2CEF-41A2-B7D4-E722CB8F87B0}" destId="{3E113F5A-9DA2-44A2-9DFD-F3F2D8B5036A}" srcOrd="5" destOrd="0" presId="urn:microsoft.com/office/officeart/2008/layout/VerticalCurvedList"/>
    <dgm:cxn modelId="{B4B28AEF-57AE-487B-8C96-A2B068CE5717}" type="presParOf" srcId="{AA3ECABC-2CEF-41A2-B7D4-E722CB8F87B0}" destId="{04F0246B-9D51-4669-89B6-FBF4595F2397}" srcOrd="6" destOrd="0" presId="urn:microsoft.com/office/officeart/2008/layout/VerticalCurvedList"/>
    <dgm:cxn modelId="{DC651047-0992-41B7-A80E-24D6C27AEC23}" type="presParOf" srcId="{04F0246B-9D51-4669-89B6-FBF4595F2397}" destId="{389D631A-F17F-4104-8683-06EE82C0E4F0}" srcOrd="0" destOrd="0" presId="urn:microsoft.com/office/officeart/2008/layout/VerticalCurvedList"/>
    <dgm:cxn modelId="{1CF48631-6733-4479-B267-7D64E606CC9E}" type="presParOf" srcId="{AA3ECABC-2CEF-41A2-B7D4-E722CB8F87B0}" destId="{46D8BAC3-8D6A-4D5D-8646-0F89F7C4D405}" srcOrd="7" destOrd="0" presId="urn:microsoft.com/office/officeart/2008/layout/VerticalCurvedList"/>
    <dgm:cxn modelId="{4088E2AB-E953-4C78-9D8C-E64DC284204D}" type="presParOf" srcId="{AA3ECABC-2CEF-41A2-B7D4-E722CB8F87B0}" destId="{98401D5A-8D4D-465A-83D1-E5BD6754D8E7}" srcOrd="8" destOrd="0" presId="urn:microsoft.com/office/officeart/2008/layout/VerticalCurvedList"/>
    <dgm:cxn modelId="{46671BC5-9273-4E72-BC9F-E97A1D05B820}" type="presParOf" srcId="{98401D5A-8D4D-465A-83D1-E5BD6754D8E7}" destId="{C2A3FC7F-9961-4C93-8BD2-C57E1211EE57}" srcOrd="0" destOrd="0" presId="urn:microsoft.com/office/officeart/2008/layout/VerticalCurvedList"/>
    <dgm:cxn modelId="{D249B7F5-3087-46B0-99DD-D366AC9A827D}" type="presParOf" srcId="{AA3ECABC-2CEF-41A2-B7D4-E722CB8F87B0}" destId="{658CFA9B-CE12-4005-89D3-BB6BA122E3BD}" srcOrd="9" destOrd="0" presId="urn:microsoft.com/office/officeart/2008/layout/VerticalCurvedList"/>
    <dgm:cxn modelId="{8D5548A2-271F-4D63-9629-16B75FF7F148}" type="presParOf" srcId="{AA3ECABC-2CEF-41A2-B7D4-E722CB8F87B0}" destId="{E0A9849D-BDB9-47E9-95D9-2B4ECB1A6FC4}" srcOrd="10" destOrd="0" presId="urn:microsoft.com/office/officeart/2008/layout/VerticalCurvedList"/>
    <dgm:cxn modelId="{85909B62-E807-4725-9C21-38F2F920DA67}" type="presParOf" srcId="{E0A9849D-BDB9-47E9-95D9-2B4ECB1A6FC4}" destId="{70E898A7-AA64-4CE9-98A0-69C8FAA035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58A6-7C50-5549-90E1-3B095722F259}">
      <dsp:nvSpPr>
        <dsp:cNvPr id="0" name=""/>
        <dsp:cNvSpPr/>
      </dsp:nvSpPr>
      <dsp:spPr>
        <a:xfrm>
          <a:off x="5731253" y="243960"/>
          <a:ext cx="3018039" cy="3316163"/>
        </a:xfrm>
        <a:prstGeom prst="rect">
          <a:avLst/>
        </a:prstGeom>
        <a:blipFill rotWithShape="1">
          <a:blip xmlns:r="http://schemas.openxmlformats.org/officeDocument/2006/relationships" r:embed="rId1"/>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4F1D3-DCF1-E543-B1CC-9E036820A32D}">
      <dsp:nvSpPr>
        <dsp:cNvPr id="0" name=""/>
        <dsp:cNvSpPr/>
      </dsp:nvSpPr>
      <dsp:spPr>
        <a:xfrm>
          <a:off x="6141379" y="3406941"/>
          <a:ext cx="2229810" cy="828991"/>
        </a:xfrm>
        <a:prstGeom prst="wedgeRectCallout">
          <a:avLst>
            <a:gd name="adj1" fmla="val 20250"/>
            <a:gd name="adj2" fmla="val -607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Geri Kazanım Katılım Payı</a:t>
          </a:r>
        </a:p>
      </dsp:txBody>
      <dsp:txXfrm>
        <a:off x="6141379" y="3406941"/>
        <a:ext cx="2229810" cy="828991"/>
      </dsp:txXfrm>
    </dsp:sp>
    <dsp:sp modelId="{9CB3DDE3-B0FF-BD42-8C2D-E521AFAFC678}">
      <dsp:nvSpPr>
        <dsp:cNvPr id="0" name=""/>
        <dsp:cNvSpPr/>
      </dsp:nvSpPr>
      <dsp:spPr>
        <a:xfrm>
          <a:off x="8619712" y="233410"/>
          <a:ext cx="2274613" cy="3286122"/>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44450" t="-16109" r="-37543" b="-522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EFBD07-588E-7942-BC92-7EC6C15B1327}">
      <dsp:nvSpPr>
        <dsp:cNvPr id="0" name=""/>
        <dsp:cNvSpPr/>
      </dsp:nvSpPr>
      <dsp:spPr>
        <a:xfrm>
          <a:off x="8627032" y="3416790"/>
          <a:ext cx="2267317" cy="776246"/>
        </a:xfrm>
        <a:prstGeom prst="wedgeRectCallout">
          <a:avLst>
            <a:gd name="adj1" fmla="val 20250"/>
            <a:gd name="adj2" fmla="val -607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Depozito</a:t>
          </a:r>
        </a:p>
      </dsp:txBody>
      <dsp:txXfrm>
        <a:off x="8627032" y="3416790"/>
        <a:ext cx="2267317" cy="776246"/>
      </dsp:txXfrm>
    </dsp:sp>
    <dsp:sp modelId="{F75C6EA6-2E96-8447-B45C-C5B4B4580EDA}">
      <dsp:nvSpPr>
        <dsp:cNvPr id="0" name=""/>
        <dsp:cNvSpPr/>
      </dsp:nvSpPr>
      <dsp:spPr>
        <a:xfrm>
          <a:off x="0" y="211363"/>
          <a:ext cx="2284138" cy="3329210"/>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3467" t="-22076" r="-11286" b="-74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DF326-72A9-9644-BD33-D2FF42AC320A}">
      <dsp:nvSpPr>
        <dsp:cNvPr id="0" name=""/>
        <dsp:cNvSpPr/>
      </dsp:nvSpPr>
      <dsp:spPr>
        <a:xfrm>
          <a:off x="0" y="3528457"/>
          <a:ext cx="2356297" cy="875289"/>
        </a:xfrm>
        <a:prstGeom prst="wedgeRectCallout">
          <a:avLst>
            <a:gd name="adj1" fmla="val 20250"/>
            <a:gd name="adj2" fmla="val -607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Ücretli Plastik Poşet Uygulaması</a:t>
          </a:r>
        </a:p>
      </dsp:txBody>
      <dsp:txXfrm>
        <a:off x="0" y="3528457"/>
        <a:ext cx="2356297" cy="875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85F3C-D995-4692-AB00-97C4797F94C1}">
      <dsp:nvSpPr>
        <dsp:cNvPr id="0" name=""/>
        <dsp:cNvSpPr/>
      </dsp:nvSpPr>
      <dsp:spPr>
        <a:xfrm>
          <a:off x="-5943182" y="-909468"/>
          <a:ext cx="7075148" cy="7075148"/>
        </a:xfrm>
        <a:prstGeom prst="blockArc">
          <a:avLst>
            <a:gd name="adj1" fmla="val 18900000"/>
            <a:gd name="adj2" fmla="val 2700000"/>
            <a:gd name="adj3" fmla="val 3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8A6C9E-D8FE-4406-8B83-7CAA0062C276}">
      <dsp:nvSpPr>
        <dsp:cNvPr id="0" name=""/>
        <dsp:cNvSpPr/>
      </dsp:nvSpPr>
      <dsp:spPr>
        <a:xfrm>
          <a:off x="494705" y="328408"/>
          <a:ext cx="10953352" cy="657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82" tIns="43180" rIns="43180" bIns="43180" numCol="1" spcCol="1270" anchor="ctr" anchorCtr="0">
          <a:noAutofit/>
        </a:bodyPr>
        <a:lstStyle/>
        <a:p>
          <a:pPr marL="0" lvl="0" indent="0" algn="l" defTabSz="755650">
            <a:lnSpc>
              <a:spcPct val="90000"/>
            </a:lnSpc>
            <a:spcBef>
              <a:spcPct val="0"/>
            </a:spcBef>
            <a:spcAft>
              <a:spcPct val="35000"/>
            </a:spcAft>
            <a:buNone/>
          </a:pPr>
          <a:r>
            <a:rPr lang="tr-TR" sz="1700" b="1" kern="1200"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Geri Kazanım Katılım Payı Uygulamalarında Yükümlülük Sahibi Taraflar</a:t>
          </a:r>
          <a:endParaRPr lang="tr-TR" sz="1700" kern="1200" dirty="0">
            <a:solidFill>
              <a:schemeClr val="accent3">
                <a:lumMod val="20000"/>
                <a:lumOff val="80000"/>
              </a:schemeClr>
            </a:solidFill>
          </a:endParaRPr>
        </a:p>
      </dsp:txBody>
      <dsp:txXfrm>
        <a:off x="494705" y="328408"/>
        <a:ext cx="10953352" cy="657236"/>
      </dsp:txXfrm>
    </dsp:sp>
    <dsp:sp modelId="{44D36CE0-79D7-4837-9AF7-37C6D5469E5C}">
      <dsp:nvSpPr>
        <dsp:cNvPr id="0" name=""/>
        <dsp:cNvSpPr/>
      </dsp:nvSpPr>
      <dsp:spPr>
        <a:xfrm>
          <a:off x="83932" y="246253"/>
          <a:ext cx="821545" cy="821545"/>
        </a:xfrm>
        <a:prstGeom prst="ellipse">
          <a:avLst/>
        </a:prstGeom>
        <a:solidFill>
          <a:schemeClr val="accent3">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FD76A-CAFE-401E-B6D4-3296194A66FC}">
      <dsp:nvSpPr>
        <dsp:cNvPr id="0" name=""/>
        <dsp:cNvSpPr/>
      </dsp:nvSpPr>
      <dsp:spPr>
        <a:xfrm>
          <a:off x="965662" y="1313947"/>
          <a:ext cx="10482396" cy="657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82" tIns="43180" rIns="43180" bIns="43180" numCol="1" spcCol="1270" anchor="ctr" anchorCtr="0">
          <a:noAutofit/>
        </a:bodyPr>
        <a:lstStyle/>
        <a:p>
          <a:pPr marL="0" lvl="0" indent="0" algn="l" defTabSz="755650">
            <a:lnSpc>
              <a:spcPct val="90000"/>
            </a:lnSpc>
            <a:spcBef>
              <a:spcPct val="0"/>
            </a:spcBef>
            <a:spcAft>
              <a:spcPct val="35000"/>
            </a:spcAft>
            <a:buNone/>
          </a:pPr>
          <a:r>
            <a:rPr lang="tr-TR" sz="1700" b="1" kern="1200"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Geri Kazanım Katılım Payı Uygulamalarında Kapsam ve İçerikler</a:t>
          </a:r>
          <a:endParaRPr lang="tr-TR" sz="1700" kern="1200"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gn="l" defTabSz="755650">
            <a:lnSpc>
              <a:spcPct val="90000"/>
            </a:lnSpc>
            <a:spcBef>
              <a:spcPct val="0"/>
            </a:spcBef>
            <a:spcAft>
              <a:spcPct val="35000"/>
            </a:spcAft>
            <a:buNone/>
          </a:pPr>
          <a:r>
            <a:rPr lang="tr-TR" sz="1700" kern="1200"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 </a:t>
          </a:r>
          <a:r>
            <a:rPr lang="tr-TR" sz="1700" b="1" kern="1200"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Ambalaj, </a:t>
          </a:r>
          <a:r>
            <a:rPr lang="tr-TR" sz="1700" kern="1200" dirty="0">
              <a:solidFill>
                <a:schemeClr val="accent3">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Elektrikli ve Elektronik Eşya, Bitkisel Yağ, Madeni Yağ, Pil, Akümülatör, Lastik, İlaç) </a:t>
          </a:r>
          <a:endParaRPr lang="tr-TR" sz="1700" kern="1200" dirty="0">
            <a:solidFill>
              <a:schemeClr val="accent3">
                <a:lumMod val="20000"/>
                <a:lumOff val="80000"/>
              </a:schemeClr>
            </a:solidFill>
          </a:endParaRPr>
        </a:p>
      </dsp:txBody>
      <dsp:txXfrm>
        <a:off x="965662" y="1313947"/>
        <a:ext cx="10482396" cy="657236"/>
      </dsp:txXfrm>
    </dsp:sp>
    <dsp:sp modelId="{7E3B8012-095A-4944-A7B6-A05A8F39D7EC}">
      <dsp:nvSpPr>
        <dsp:cNvPr id="0" name=""/>
        <dsp:cNvSpPr/>
      </dsp:nvSpPr>
      <dsp:spPr>
        <a:xfrm>
          <a:off x="554889" y="1231793"/>
          <a:ext cx="821545" cy="821545"/>
        </a:xfrm>
        <a:prstGeom prst="ellipse">
          <a:avLst/>
        </a:prstGeom>
        <a:solidFill>
          <a:schemeClr val="accent3">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13F5A-9DA2-44A2-9DFD-F3F2D8B5036A}">
      <dsp:nvSpPr>
        <dsp:cNvPr id="0" name=""/>
        <dsp:cNvSpPr/>
      </dsp:nvSpPr>
      <dsp:spPr>
        <a:xfrm>
          <a:off x="1110208" y="2299487"/>
          <a:ext cx="10337850" cy="657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82" tIns="43180" rIns="43180" bIns="43180" numCol="1" spcCol="1270" anchor="ctr" anchorCtr="0">
          <a:noAutofit/>
        </a:bodyPr>
        <a:lstStyle/>
        <a:p>
          <a:pPr marL="0" lvl="0" indent="0" algn="l" defTabSz="755650">
            <a:lnSpc>
              <a:spcPct val="90000"/>
            </a:lnSpc>
            <a:spcBef>
              <a:spcPct val="0"/>
            </a:spcBef>
            <a:spcAft>
              <a:spcPct val="35000"/>
            </a:spcAft>
            <a:buNone/>
          </a:pPr>
          <a:r>
            <a:rPr lang="tr-TR" sz="1700" b="1" kern="1200"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Geri Kazanım Katılım Payı Bildirim, Beyan ve Ödeme İşlemleri</a:t>
          </a:r>
          <a:endParaRPr lang="tr-TR" sz="1700" kern="1200" dirty="0">
            <a:solidFill>
              <a:schemeClr val="accent6">
                <a:lumMod val="60000"/>
                <a:lumOff val="40000"/>
              </a:schemeClr>
            </a:solidFill>
          </a:endParaRPr>
        </a:p>
      </dsp:txBody>
      <dsp:txXfrm>
        <a:off x="1110208" y="2299487"/>
        <a:ext cx="10337850" cy="657236"/>
      </dsp:txXfrm>
    </dsp:sp>
    <dsp:sp modelId="{389D631A-F17F-4104-8683-06EE82C0E4F0}">
      <dsp:nvSpPr>
        <dsp:cNvPr id="0" name=""/>
        <dsp:cNvSpPr/>
      </dsp:nvSpPr>
      <dsp:spPr>
        <a:xfrm>
          <a:off x="699435" y="2217333"/>
          <a:ext cx="821545" cy="821545"/>
        </a:xfrm>
        <a:prstGeom prst="ellipse">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8BAC3-8D6A-4D5D-8646-0F89F7C4D405}">
      <dsp:nvSpPr>
        <dsp:cNvPr id="0" name=""/>
        <dsp:cNvSpPr/>
      </dsp:nvSpPr>
      <dsp:spPr>
        <a:xfrm>
          <a:off x="965662" y="3285027"/>
          <a:ext cx="10482396" cy="657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82" tIns="43180" rIns="43180" bIns="43180" numCol="1" spcCol="1270" anchor="ctr" anchorCtr="0">
          <a:noAutofit/>
        </a:bodyPr>
        <a:lstStyle/>
        <a:p>
          <a:pPr marL="0" lvl="0" indent="0" algn="l" defTabSz="755650">
            <a:lnSpc>
              <a:spcPct val="90000"/>
            </a:lnSpc>
            <a:spcBef>
              <a:spcPct val="0"/>
            </a:spcBef>
            <a:spcAft>
              <a:spcPct val="35000"/>
            </a:spcAft>
            <a:buNone/>
          </a:pPr>
          <a:r>
            <a:rPr lang="tr-TR" sz="1700" b="1" kern="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Ulusal Depozito/İade Sistemi zorunlu uygulama hedefi için durum değerlendirmeleri</a:t>
          </a:r>
        </a:p>
      </dsp:txBody>
      <dsp:txXfrm>
        <a:off x="965662" y="3285027"/>
        <a:ext cx="10482396" cy="657236"/>
      </dsp:txXfrm>
    </dsp:sp>
    <dsp:sp modelId="{C2A3FC7F-9961-4C93-8BD2-C57E1211EE57}">
      <dsp:nvSpPr>
        <dsp:cNvPr id="0" name=""/>
        <dsp:cNvSpPr/>
      </dsp:nvSpPr>
      <dsp:spPr>
        <a:xfrm>
          <a:off x="554889" y="3202872"/>
          <a:ext cx="821545" cy="821545"/>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CFA9B-CE12-4005-89D3-BB6BA122E3BD}">
      <dsp:nvSpPr>
        <dsp:cNvPr id="0" name=""/>
        <dsp:cNvSpPr/>
      </dsp:nvSpPr>
      <dsp:spPr>
        <a:xfrm>
          <a:off x="494705" y="4270567"/>
          <a:ext cx="10953352" cy="6572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82" tIns="43180" rIns="43180" bIns="43180" numCol="1" spcCol="1270" anchor="ctr" anchorCtr="0">
          <a:noAutofit/>
        </a:bodyPr>
        <a:lstStyle/>
        <a:p>
          <a:pPr marL="0" lvl="0" indent="0" algn="l" defTabSz="755650">
            <a:lnSpc>
              <a:spcPct val="90000"/>
            </a:lnSpc>
            <a:spcBef>
              <a:spcPct val="0"/>
            </a:spcBef>
            <a:spcAft>
              <a:spcPct val="35000"/>
            </a:spcAft>
            <a:buNone/>
          </a:pPr>
          <a:r>
            <a:rPr lang="tr-TR" sz="1700" b="1" kern="1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Ulusal Depozito/İade Sistemi mevcut uygulamalar için durum değerlendirmeleri </a:t>
          </a:r>
          <a:endParaRPr lang="tr-TR" sz="1700" kern="1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dsp:txBody>
      <dsp:txXfrm>
        <a:off x="494705" y="4270567"/>
        <a:ext cx="10953352" cy="657236"/>
      </dsp:txXfrm>
    </dsp:sp>
    <dsp:sp modelId="{70E898A7-AA64-4CE9-98A0-69C8FAA0356E}">
      <dsp:nvSpPr>
        <dsp:cNvPr id="0" name=""/>
        <dsp:cNvSpPr/>
      </dsp:nvSpPr>
      <dsp:spPr>
        <a:xfrm>
          <a:off x="83932" y="4188412"/>
          <a:ext cx="821545" cy="821545"/>
        </a:xfrm>
        <a:prstGeom prst="ellipse">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2D7A304-2D6D-EC46-8955-655AD145D8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662EB50-1C11-694B-84CA-D4E517CB6513}"/>
              </a:ext>
            </a:extLst>
          </p:cNvPr>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6E6090F-7519-F34C-89D4-00B69F5F355E}" type="datetimeFigureOut">
              <a:rPr lang="tr-TR" smtClean="0"/>
              <a:t>1.03.2020</a:t>
            </a:fld>
            <a:endParaRPr lang="tr-TR"/>
          </a:p>
        </p:txBody>
      </p:sp>
      <p:sp>
        <p:nvSpPr>
          <p:cNvPr id="4" name="Alt Bilgi Yer Tutucusu 3">
            <a:extLst>
              <a:ext uri="{FF2B5EF4-FFF2-40B4-BE49-F238E27FC236}">
                <a16:creationId xmlns:a16="http://schemas.microsoft.com/office/drawing/2014/main" id="{36E2A75C-DF03-C34E-946F-5B65BE7F19D6}"/>
              </a:ext>
            </a:extLst>
          </p:cNvPr>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CFAAE07-40C1-C841-A504-3D9DEFDF729A}"/>
              </a:ext>
            </a:extLst>
          </p:cNvPr>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73798A7D-A6ED-7B48-8E03-09BBA84B79FA}" type="slidenum">
              <a:rPr lang="tr-TR" smtClean="0"/>
              <a:t>‹#›</a:t>
            </a:fld>
            <a:endParaRPr lang="tr-TR"/>
          </a:p>
        </p:txBody>
      </p:sp>
    </p:spTree>
    <p:extLst>
      <p:ext uri="{BB962C8B-B14F-4D97-AF65-F5344CB8AC3E}">
        <p14:creationId xmlns:p14="http://schemas.microsoft.com/office/powerpoint/2010/main" val="1562219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720AF19-414B-4B45-A8E4-EDD16E6A9DA0}" type="datetimeFigureOut">
              <a:rPr lang="tr-TR" smtClean="0"/>
              <a:t>1.03.2020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FC6FFC36-5389-4CDE-BE6B-DD2C28110CAC}" type="slidenum">
              <a:rPr lang="tr-TR" smtClean="0"/>
              <a:t>‹#›</a:t>
            </a:fld>
            <a:endParaRPr lang="tr-TR"/>
          </a:p>
        </p:txBody>
      </p:sp>
    </p:spTree>
    <p:extLst>
      <p:ext uri="{BB962C8B-B14F-4D97-AF65-F5344CB8AC3E}">
        <p14:creationId xmlns:p14="http://schemas.microsoft.com/office/powerpoint/2010/main" val="339525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492896"/>
            <a:ext cx="10363200" cy="2376264"/>
          </a:xfrm>
        </p:spPr>
        <p:txBody>
          <a:bodyPr/>
          <a:lstStyle>
            <a:lvl1pPr algn="l">
              <a:defRPr sz="4800">
                <a:solidFill>
                  <a:schemeClr val="tx1"/>
                </a:solidFill>
                <a:latin typeface="Calibri"/>
                <a:cs typeface="Calibri"/>
              </a:defRPr>
            </a:lvl1pPr>
          </a:lstStyle>
          <a:p>
            <a:r>
              <a:rPr lang="tr-TR"/>
              <a:t>Asıl başlık stili için tıklatın</a:t>
            </a:r>
          </a:p>
        </p:txBody>
      </p:sp>
      <p:sp>
        <p:nvSpPr>
          <p:cNvPr id="3" name="Alt Başlık 2"/>
          <p:cNvSpPr>
            <a:spLocks noGrp="1"/>
          </p:cNvSpPr>
          <p:nvPr>
            <p:ph type="subTitle" idx="1"/>
          </p:nvPr>
        </p:nvSpPr>
        <p:spPr>
          <a:xfrm>
            <a:off x="914400" y="5301208"/>
            <a:ext cx="10363200" cy="769640"/>
          </a:xfrm>
        </p:spPr>
        <p:txBody>
          <a:bodyPr>
            <a:normAutofit/>
          </a:bodyPr>
          <a:lstStyle>
            <a:lvl1pPr marL="0" indent="0" algn="l">
              <a:buNone/>
              <a:defRPr sz="2667">
                <a:solidFill>
                  <a:schemeClr val="tx1"/>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tr-TR"/>
              <a:t>Asıl alt başlık stilini düzenlemek için tıklayın</a:t>
            </a:r>
          </a:p>
        </p:txBody>
      </p:sp>
      <p:sp>
        <p:nvSpPr>
          <p:cNvPr id="5" name="Veri Yer Tutucusu 3"/>
          <p:cNvSpPr>
            <a:spLocks noGrp="1"/>
          </p:cNvSpPr>
          <p:nvPr>
            <p:ph type="dt" sz="half" idx="10"/>
          </p:nvPr>
        </p:nvSpPr>
        <p:spPr/>
        <p:txBody>
          <a:bodyPr/>
          <a:lstStyle>
            <a:lvl1pPr>
              <a:defRPr>
                <a:solidFill>
                  <a:schemeClr val="tx1"/>
                </a:solidFill>
                <a:latin typeface="Calibri"/>
                <a:cs typeface="Calibri"/>
              </a:defRPr>
            </a:lvl1pPr>
          </a:lstStyle>
          <a:p>
            <a:fld id="{EE128C4B-FA6C-4802-B485-5D4824F485CF}" type="datetime1">
              <a:rPr lang="tr-TR" smtClean="0"/>
              <a:t>1.03.2020</a:t>
            </a:fld>
            <a:endParaRPr lang="tr-TR"/>
          </a:p>
        </p:txBody>
      </p:sp>
      <p:sp>
        <p:nvSpPr>
          <p:cNvPr id="6" name="Altbilgi Yer Tutucusu 4"/>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72074"/>
            <a:ext cx="3994872" cy="1190471"/>
          </a:xfrm>
          <a:prstGeom prst="rect">
            <a:avLst/>
          </a:prstGeom>
        </p:spPr>
      </p:pic>
    </p:spTree>
    <p:extLst>
      <p:ext uri="{BB962C8B-B14F-4D97-AF65-F5344CB8AC3E}">
        <p14:creationId xmlns:p14="http://schemas.microsoft.com/office/powerpoint/2010/main" val="317630998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35362" y="980728"/>
            <a:ext cx="4285324" cy="720080"/>
          </a:xfrm>
        </p:spPr>
        <p:txBody>
          <a:bodyPr anchor="b"/>
          <a:lstStyle>
            <a:lvl1pPr algn="l">
              <a:defRPr sz="2400" b="1">
                <a:solidFill>
                  <a:schemeClr val="tx1"/>
                </a:solidFill>
              </a:defRPr>
            </a:lvl1pPr>
          </a:lstStyle>
          <a:p>
            <a:r>
              <a:rPr lang="tr-TR"/>
              <a:t>Asıl başlık stili için tıklatın</a:t>
            </a:r>
            <a:endParaRPr lang="tr-TR" dirty="0"/>
          </a:p>
        </p:txBody>
      </p:sp>
      <p:sp>
        <p:nvSpPr>
          <p:cNvPr id="3" name="İçerik Yer Tutucusu 2"/>
          <p:cNvSpPr>
            <a:spLocks noGrp="1"/>
          </p:cNvSpPr>
          <p:nvPr>
            <p:ph idx="1"/>
          </p:nvPr>
        </p:nvSpPr>
        <p:spPr>
          <a:xfrm>
            <a:off x="4766733" y="980728"/>
            <a:ext cx="7089907" cy="5400600"/>
          </a:xfrm>
        </p:spPr>
        <p:txBody>
          <a:bodyPr>
            <a:normAutofit/>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667"/>
            </a:lvl6pPr>
            <a:lvl7pPr>
              <a:defRPr sz="2667"/>
            </a:lvl7pPr>
            <a:lvl8pPr>
              <a:defRPr sz="2667"/>
            </a:lvl8pPr>
            <a:lvl9pPr>
              <a:defRPr sz="2667"/>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335362" y="1700808"/>
            <a:ext cx="4285324" cy="4680520"/>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r-TR"/>
              <a:t>Asıl metin stillerini düzenle</a:t>
            </a:r>
          </a:p>
        </p:txBody>
      </p:sp>
      <p:sp>
        <p:nvSpPr>
          <p:cNvPr id="6" name="Veri Yer Tutucusu 4"/>
          <p:cNvSpPr>
            <a:spLocks noGrp="1"/>
          </p:cNvSpPr>
          <p:nvPr>
            <p:ph type="dt" sz="half" idx="10"/>
          </p:nvPr>
        </p:nvSpPr>
        <p:spPr/>
        <p:txBody>
          <a:bodyPr/>
          <a:lstStyle>
            <a:lvl1pPr>
              <a:defRPr>
                <a:solidFill>
                  <a:schemeClr val="tx1"/>
                </a:solidFill>
              </a:defRPr>
            </a:lvl1pPr>
          </a:lstStyle>
          <a:p>
            <a:fld id="{CB833DB9-2D5A-4174-8DD2-3520F61D832C}" type="datetime1">
              <a:rPr lang="tr-TR" smtClean="0"/>
              <a:t>1.03.2020</a:t>
            </a:fld>
            <a:endParaRPr lang="tr-TR"/>
          </a:p>
        </p:txBody>
      </p:sp>
      <p:sp>
        <p:nvSpPr>
          <p:cNvPr id="7" name="Altbilgi Yer Tutucusu 5"/>
          <p:cNvSpPr>
            <a:spLocks noGrp="1"/>
          </p:cNvSpPr>
          <p:nvPr>
            <p:ph type="ftr" sz="quarter" idx="11"/>
          </p:nvPr>
        </p:nvSpPr>
        <p:spPr/>
        <p:txBody>
          <a:bodyPr/>
          <a:lstStyle>
            <a:lvl1pPr>
              <a:defRPr>
                <a:solidFill>
                  <a:schemeClr val="tx1"/>
                </a:solidFill>
              </a:defRPr>
            </a:lvl1pPr>
          </a:lstStyle>
          <a:p>
            <a:endParaRPr lang="tr-TR"/>
          </a:p>
        </p:txBody>
      </p:sp>
      <p:sp>
        <p:nvSpPr>
          <p:cNvPr id="8" name="Slayt Numarası Yer Tutucusu 6"/>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96274199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255574" y="5009728"/>
            <a:ext cx="7680853" cy="566739"/>
          </a:xfrm>
        </p:spPr>
        <p:txBody>
          <a:bodyPr anchor="b"/>
          <a:lstStyle>
            <a:lvl1pPr algn="l">
              <a:defRPr sz="2667" b="1">
                <a:solidFill>
                  <a:schemeClr val="tx1"/>
                </a:solidFill>
              </a:defRPr>
            </a:lvl1pPr>
          </a:lstStyle>
          <a:p>
            <a:r>
              <a:rPr lang="tr-TR"/>
              <a:t>Asıl başlık stili için tıklatın</a:t>
            </a:r>
          </a:p>
        </p:txBody>
      </p:sp>
      <p:sp>
        <p:nvSpPr>
          <p:cNvPr id="3" name="Resim Yer Tutucusu 2"/>
          <p:cNvSpPr>
            <a:spLocks noGrp="1"/>
          </p:cNvSpPr>
          <p:nvPr>
            <p:ph type="pic" idx="1"/>
          </p:nvPr>
        </p:nvSpPr>
        <p:spPr>
          <a:xfrm>
            <a:off x="2274640" y="612775"/>
            <a:ext cx="7642720" cy="4299031"/>
          </a:xfrm>
        </p:spPr>
        <p:style>
          <a:lnRef idx="2">
            <a:schemeClr val="accent2"/>
          </a:lnRef>
          <a:fillRef idx="1">
            <a:schemeClr val="lt1"/>
          </a:fillRef>
          <a:effectRef idx="0">
            <a:schemeClr val="accent2"/>
          </a:effectRef>
          <a:fontRef idx="none"/>
        </p:style>
        <p:txBody>
          <a:bodyPr rtlCol="0">
            <a:normAutofit/>
          </a:bodyPr>
          <a:lstStyle>
            <a:lvl1pPr marL="0" indent="0">
              <a:buNone/>
              <a:defRPr sz="4267">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tr-TR" noProof="0"/>
              <a:t>Resim eklemek için simgeyi tıklatın</a:t>
            </a:r>
            <a:endParaRPr lang="tr-TR" noProof="0" dirty="0"/>
          </a:p>
        </p:txBody>
      </p:sp>
      <p:sp>
        <p:nvSpPr>
          <p:cNvPr id="4" name="Metin Yer Tutucusu 3"/>
          <p:cNvSpPr>
            <a:spLocks noGrp="1"/>
          </p:cNvSpPr>
          <p:nvPr>
            <p:ph type="body" sz="half" idx="2"/>
          </p:nvPr>
        </p:nvSpPr>
        <p:spPr>
          <a:xfrm>
            <a:off x="2255574" y="5576466"/>
            <a:ext cx="7680853" cy="804863"/>
          </a:xfrm>
        </p:spPr>
        <p:txBody>
          <a:bodyPr/>
          <a:lstStyle>
            <a:lvl1pPr marL="0" indent="0">
              <a:buNone/>
              <a:defRPr sz="1867">
                <a:solidFill>
                  <a:schemeClr val="tx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tr-TR"/>
              <a:t>Asıl metin stillerini düzenle</a:t>
            </a:r>
          </a:p>
        </p:txBody>
      </p:sp>
      <p:sp>
        <p:nvSpPr>
          <p:cNvPr id="6" name="Veri Yer Tutucusu 4"/>
          <p:cNvSpPr>
            <a:spLocks noGrp="1"/>
          </p:cNvSpPr>
          <p:nvPr>
            <p:ph type="dt" sz="half" idx="10"/>
          </p:nvPr>
        </p:nvSpPr>
        <p:spPr/>
        <p:txBody>
          <a:bodyPr/>
          <a:lstStyle>
            <a:lvl1pPr>
              <a:defRPr>
                <a:solidFill>
                  <a:schemeClr val="tx1"/>
                </a:solidFill>
              </a:defRPr>
            </a:lvl1pPr>
          </a:lstStyle>
          <a:p>
            <a:fld id="{D519C368-49D5-4451-A3D5-5742E9145EA8}" type="datetime1">
              <a:rPr lang="tr-TR" smtClean="0"/>
              <a:t>1.03.2020</a:t>
            </a:fld>
            <a:endParaRPr lang="tr-TR"/>
          </a:p>
        </p:txBody>
      </p:sp>
      <p:sp>
        <p:nvSpPr>
          <p:cNvPr id="7" name="Altbilgi Yer Tutucusu 5"/>
          <p:cNvSpPr>
            <a:spLocks noGrp="1"/>
          </p:cNvSpPr>
          <p:nvPr>
            <p:ph type="ftr" sz="quarter" idx="11"/>
          </p:nvPr>
        </p:nvSpPr>
        <p:spPr/>
        <p:txBody>
          <a:bodyPr/>
          <a:lstStyle>
            <a:lvl1pPr>
              <a:defRPr>
                <a:solidFill>
                  <a:schemeClr val="tx1"/>
                </a:solidFill>
              </a:defRPr>
            </a:lvl1pPr>
          </a:lstStyle>
          <a:p>
            <a:endParaRPr lang="tr-TR"/>
          </a:p>
        </p:txBody>
      </p:sp>
      <p:sp>
        <p:nvSpPr>
          <p:cNvPr id="8" name="Slayt Numarası Yer Tutucusu 6"/>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30914669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959" cy="687388"/>
          </a:xfrm>
        </p:spPr>
        <p:txBody>
          <a:bodyPr/>
          <a:lstStyle>
            <a:lvl1pPr>
              <a:defRPr>
                <a:solidFill>
                  <a:schemeClr val="tx1"/>
                </a:solidFill>
              </a:defRPr>
            </a:lvl1pPr>
          </a:lstStyle>
          <a:p>
            <a:r>
              <a:rPr lang="tr-TR"/>
              <a:t>Asıl başlık stili için tıklatın</a:t>
            </a:r>
          </a:p>
        </p:txBody>
      </p:sp>
      <p:sp>
        <p:nvSpPr>
          <p:cNvPr id="3" name="Dikey Metin Yer Tutucusu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solidFill>
                  <a:schemeClr val="tx1"/>
                </a:solidFill>
              </a:defRPr>
            </a:lvl1pPr>
          </a:lstStyle>
          <a:p>
            <a:fld id="{D11D0F24-3D3B-4078-BFD4-8AB7A4B7F7CC}" type="datetime1">
              <a:rPr lang="tr-TR" smtClean="0"/>
              <a:t>1.03.2020</a:t>
            </a:fld>
            <a:endParaRPr lang="tr-TR"/>
          </a:p>
        </p:txBody>
      </p:sp>
      <p:sp>
        <p:nvSpPr>
          <p:cNvPr id="6" name="Altbilgi Yer Tutucusu 4"/>
          <p:cNvSpPr>
            <a:spLocks noGrp="1"/>
          </p:cNvSpPr>
          <p:nvPr>
            <p:ph type="ftr" sz="quarter" idx="11"/>
          </p:nvPr>
        </p:nvSpPr>
        <p:spPr/>
        <p:txBody>
          <a:bodyPr/>
          <a:lstStyle>
            <a:lvl1pPr>
              <a:defRPr>
                <a:solidFill>
                  <a:schemeClr val="tx1"/>
                </a:solidFill>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02460493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072331" y="260648"/>
            <a:ext cx="2743200" cy="6120680"/>
          </a:xfrm>
        </p:spPr>
        <p:txBody>
          <a:bodyPr vert="eaVert"/>
          <a:lstStyle>
            <a:lvl1pPr>
              <a:defRPr>
                <a:solidFill>
                  <a:schemeClr val="tx1"/>
                </a:solidFill>
              </a:defRPr>
            </a:lvl1pPr>
          </a:lstStyle>
          <a:p>
            <a:r>
              <a:rPr lang="tr-TR"/>
              <a:t>Asıl başlık stili için tıklatın</a:t>
            </a:r>
          </a:p>
        </p:txBody>
      </p:sp>
      <p:sp>
        <p:nvSpPr>
          <p:cNvPr id="3" name="Dikey Metin Yer Tutucusu 2"/>
          <p:cNvSpPr>
            <a:spLocks noGrp="1"/>
          </p:cNvSpPr>
          <p:nvPr>
            <p:ph type="body" orient="vert" idx="1"/>
          </p:nvPr>
        </p:nvSpPr>
        <p:spPr>
          <a:xfrm>
            <a:off x="1343608" y="260648"/>
            <a:ext cx="7525523" cy="612068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solidFill>
                  <a:schemeClr val="tx1"/>
                </a:solidFill>
              </a:defRPr>
            </a:lvl1pPr>
          </a:lstStyle>
          <a:p>
            <a:fld id="{B886DE65-3399-4591-ABA2-7635DCAE9973}" type="datetime1">
              <a:rPr lang="tr-TR" smtClean="0"/>
              <a:t>1.03.2020</a:t>
            </a:fld>
            <a:endParaRPr lang="tr-TR"/>
          </a:p>
        </p:txBody>
      </p:sp>
      <p:sp>
        <p:nvSpPr>
          <p:cNvPr id="6" name="Altbilgi Yer Tutucusu 4"/>
          <p:cNvSpPr>
            <a:spLocks noGrp="1"/>
          </p:cNvSpPr>
          <p:nvPr>
            <p:ph type="ftr" sz="quarter" idx="11"/>
          </p:nvPr>
        </p:nvSpPr>
        <p:spPr/>
        <p:txBody>
          <a:bodyPr/>
          <a:lstStyle>
            <a:lvl1pPr>
              <a:defRPr>
                <a:solidFill>
                  <a:schemeClr val="tx1"/>
                </a:solidFill>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235392944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A824A9A-2DB9-4624-8C10-515AAE2FE722}" type="datetimeFigureOut">
              <a:rPr lang="tr-TR" smtClean="0"/>
              <a:t>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14563345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824A9A-2DB9-4624-8C10-515AAE2FE722}" type="datetimeFigureOut">
              <a:rPr lang="tr-TR" smtClean="0"/>
              <a:t>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11078539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A824A9A-2DB9-4624-8C10-515AAE2FE722}" type="datetimeFigureOut">
              <a:rPr lang="tr-TR" smtClean="0"/>
              <a:t>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39898526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A824A9A-2DB9-4624-8C10-515AAE2FE722}" type="datetimeFigureOut">
              <a:rPr lang="tr-TR" smtClean="0"/>
              <a:t>1.03.2020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193059950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A824A9A-2DB9-4624-8C10-515AAE2FE722}" type="datetimeFigureOut">
              <a:rPr lang="tr-TR" smtClean="0"/>
              <a:t>1.03.2020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3856799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824A9A-2DB9-4624-8C10-515AAE2FE722}" type="datetimeFigureOut">
              <a:rPr lang="tr-TR" smtClean="0"/>
              <a:t>1.03.2020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11366183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649"/>
            <a:ext cx="10513959" cy="687463"/>
          </a:xfrm>
        </p:spPr>
        <p:txBody>
          <a:bodyPr/>
          <a:lstStyle>
            <a:lvl1pPr>
              <a:defRPr>
                <a:solidFill>
                  <a:schemeClr val="tx1"/>
                </a:solidFill>
                <a:latin typeface="Calibri"/>
                <a:cs typeface="Calibri"/>
              </a:defRPr>
            </a:lvl1pPr>
          </a:lstStyle>
          <a:p>
            <a:r>
              <a:rPr lang="tr-TR"/>
              <a:t>Asıl başlık stili için tıklatın</a:t>
            </a:r>
            <a:endParaRPr lang="tr-TR" dirty="0"/>
          </a:p>
        </p:txBody>
      </p:sp>
      <p:sp>
        <p:nvSpPr>
          <p:cNvPr id="3" name="İçerik Yer Tutucusu 2"/>
          <p:cNvSpPr>
            <a:spLocks noGrp="1"/>
          </p:cNvSpPr>
          <p:nvPr>
            <p:ph idx="1"/>
          </p:nvPr>
        </p:nvSpPr>
        <p:spPr/>
        <p:txBody>
          <a:bodyPr/>
          <a:lstStyle>
            <a:lvl1pPr>
              <a:defRPr sz="2400">
                <a:solidFill>
                  <a:schemeClr val="tx1"/>
                </a:solidFill>
                <a:latin typeface="Calibri"/>
                <a:cs typeface="Calibri"/>
              </a:defRPr>
            </a:lvl1pPr>
            <a:lvl2pPr>
              <a:defRPr sz="1800">
                <a:solidFill>
                  <a:schemeClr val="tx1"/>
                </a:solidFill>
                <a:latin typeface="Calibri"/>
                <a:cs typeface="Calibri"/>
              </a:defRPr>
            </a:lvl2pPr>
            <a:lvl3pPr>
              <a:defRPr sz="1600">
                <a:solidFill>
                  <a:schemeClr val="tx1"/>
                </a:solidFill>
                <a:latin typeface="Calibri"/>
                <a:cs typeface="Calibri"/>
              </a:defRPr>
            </a:lvl3pPr>
            <a:lvl4pPr>
              <a:defRPr sz="1100">
                <a:solidFill>
                  <a:schemeClr val="tx1"/>
                </a:solidFill>
                <a:latin typeface="Calibri"/>
                <a:cs typeface="Calibri"/>
              </a:defRPr>
            </a:lvl4pPr>
            <a:lvl5pPr>
              <a:defRPr sz="1100">
                <a:solidFill>
                  <a:schemeClr val="tx1"/>
                </a:solidFill>
                <a:latin typeface="Calibri"/>
                <a:cs typeface="Calibri"/>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Veri Yer Tutucusu 3"/>
          <p:cNvSpPr>
            <a:spLocks noGrp="1"/>
          </p:cNvSpPr>
          <p:nvPr>
            <p:ph type="dt" sz="half" idx="10"/>
          </p:nvPr>
        </p:nvSpPr>
        <p:spPr/>
        <p:txBody>
          <a:bodyPr/>
          <a:lstStyle>
            <a:lvl1pPr>
              <a:defRPr>
                <a:solidFill>
                  <a:schemeClr val="tx1"/>
                </a:solidFill>
                <a:latin typeface="Calibri"/>
                <a:cs typeface="Calibri"/>
              </a:defRPr>
            </a:lvl1pPr>
          </a:lstStyle>
          <a:p>
            <a:fld id="{AB4B8C7D-4EAF-47BB-8B8D-DF357447F4BA}" type="datetime1">
              <a:rPr lang="tr-TR" smtClean="0"/>
              <a:t>1.03.2020</a:t>
            </a:fld>
            <a:endParaRPr lang="tr-TR"/>
          </a:p>
        </p:txBody>
      </p:sp>
      <p:sp>
        <p:nvSpPr>
          <p:cNvPr id="6" name="Altbilgi Yer Tutucusu 4"/>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9018607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A824A9A-2DB9-4624-8C10-515AAE2FE722}" type="datetimeFigureOut">
              <a:rPr lang="tr-TR" smtClean="0"/>
              <a:t>1.03.2020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41326041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A824A9A-2DB9-4624-8C10-515AAE2FE722}" type="datetimeFigureOut">
              <a:rPr lang="tr-TR" smtClean="0"/>
              <a:t>1.03.2020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36489634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A824A9A-2DB9-4624-8C10-515AAE2FE722}" type="datetimeFigureOut">
              <a:rPr lang="tr-TR" smtClean="0"/>
              <a:t>1.03.2020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42661603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824A9A-2DB9-4624-8C10-515AAE2FE722}" type="datetimeFigureOut">
              <a:rPr lang="tr-TR" smtClean="0"/>
              <a:t>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248194534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824A9A-2DB9-4624-8C10-515AAE2FE722}" type="datetimeFigureOut">
              <a:rPr lang="tr-TR" smtClean="0"/>
              <a:t>1.03.2020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BFF0065-ECA6-4A20-8306-7B5C38341B17}" type="slidenum">
              <a:rPr lang="tr-TR" smtClean="0"/>
              <a:t>‹#›</a:t>
            </a:fld>
            <a:endParaRPr lang="tr-TR"/>
          </a:p>
        </p:txBody>
      </p:sp>
    </p:spTree>
    <p:extLst>
      <p:ext uri="{BB962C8B-B14F-4D97-AF65-F5344CB8AC3E}">
        <p14:creationId xmlns:p14="http://schemas.microsoft.com/office/powerpoint/2010/main" val="316855088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E3C46DD9-9A8F-411D-B597-946818B71DE8}"/>
              </a:ext>
            </a:extLst>
          </p:cNvPr>
          <p:cNvGrpSpPr/>
          <p:nvPr userDrawn="1"/>
        </p:nvGrpSpPr>
        <p:grpSpPr>
          <a:xfrm>
            <a:off x="0" y="6597853"/>
            <a:ext cx="12192000" cy="260147"/>
            <a:chOff x="4379494" y="697832"/>
            <a:chExt cx="2586787" cy="168442"/>
          </a:xfrm>
        </p:grpSpPr>
        <p:sp>
          <p:nvSpPr>
            <p:cNvPr id="6" name="Rectangle 5">
              <a:extLst>
                <a:ext uri="{FF2B5EF4-FFF2-40B4-BE49-F238E27FC236}">
                  <a16:creationId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a:extLst>
                <a:ext uri="{FF2B5EF4-FFF2-40B4-BE49-F238E27FC236}">
                  <a16:creationId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a:extLst>
                <a:ext uri="{FF2B5EF4-FFF2-40B4-BE49-F238E27FC236}">
                  <a16:creationId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a:extLst>
                <a:ext uri="{FF2B5EF4-FFF2-40B4-BE49-F238E27FC236}">
                  <a16:creationId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3" name="Resim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2397" y="6016974"/>
            <a:ext cx="1227209" cy="580879"/>
          </a:xfrm>
          <a:prstGeom prst="rect">
            <a:avLst/>
          </a:prstGeom>
        </p:spPr>
      </p:pic>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856" y="150255"/>
            <a:ext cx="1632471" cy="1627029"/>
          </a:xfrm>
          <a:prstGeom prst="rect">
            <a:avLst/>
          </a:prstGeom>
        </p:spPr>
      </p:pic>
    </p:spTree>
    <p:extLst>
      <p:ext uri="{BB962C8B-B14F-4D97-AF65-F5344CB8AC3E}">
        <p14:creationId xmlns:p14="http://schemas.microsoft.com/office/powerpoint/2010/main" val="237648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mages and Contents Layout">
    <p:spTree>
      <p:nvGrpSpPr>
        <p:cNvPr id="1" name=""/>
        <p:cNvGrpSpPr/>
        <p:nvPr/>
      </p:nvGrpSpPr>
      <p:grpSpPr>
        <a:xfrm>
          <a:off x="0" y="0"/>
          <a:ext cx="0" cy="0"/>
          <a:chOff x="0" y="0"/>
          <a:chExt cx="0" cy="0"/>
        </a:xfrm>
      </p:grpSpPr>
      <p:sp>
        <p:nvSpPr>
          <p:cNvPr id="6" name="Rectangle 5"/>
          <p:cNvSpPr/>
          <p:nvPr userDrawn="1"/>
        </p:nvSpPr>
        <p:spPr>
          <a:xfrm>
            <a:off x="0" y="1955452"/>
            <a:ext cx="12192000" cy="23488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7" name="Picture Placeholder 2"/>
          <p:cNvSpPr>
            <a:spLocks noGrp="1"/>
          </p:cNvSpPr>
          <p:nvPr>
            <p:ph type="pic" idx="10" hasCustomPrompt="1"/>
          </p:nvPr>
        </p:nvSpPr>
        <p:spPr>
          <a:xfrm>
            <a:off x="915027"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p:cNvSpPr>
            <a:spLocks noGrp="1"/>
          </p:cNvSpPr>
          <p:nvPr>
            <p:ph type="pic" idx="12" hasCustomPrompt="1"/>
          </p:nvPr>
        </p:nvSpPr>
        <p:spPr>
          <a:xfrm>
            <a:off x="3795613"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Picture Placeholder 2"/>
          <p:cNvSpPr>
            <a:spLocks noGrp="1"/>
          </p:cNvSpPr>
          <p:nvPr>
            <p:ph type="pic" idx="13" hasCustomPrompt="1"/>
          </p:nvPr>
        </p:nvSpPr>
        <p:spPr>
          <a:xfrm>
            <a:off x="6676200"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p:cNvSpPr>
            <a:spLocks noGrp="1"/>
          </p:cNvSpPr>
          <p:nvPr>
            <p:ph type="pic" idx="14" hasCustomPrompt="1"/>
          </p:nvPr>
        </p:nvSpPr>
        <p:spPr>
          <a:xfrm>
            <a:off x="9452281"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9" name="Text Placeholder 9">
            <a:extLst>
              <a:ext uri="{FF2B5EF4-FFF2-40B4-BE49-F238E27FC236}">
                <a16:creationId xmlns:a16="http://schemas.microsoft.com/office/drawing/2014/main" id="{8FFDD507-9677-45A5-88E2-496510E5A49D}"/>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0" name="Group 19">
            <a:extLst>
              <a:ext uri="{FF2B5EF4-FFF2-40B4-BE49-F238E27FC236}">
                <a16:creationId xmlns:a16="http://schemas.microsoft.com/office/drawing/2014/main" id="{8D8216D7-CA4D-48D3-9D62-1C9BA3F433A6}"/>
              </a:ext>
            </a:extLst>
          </p:cNvPr>
          <p:cNvGrpSpPr/>
          <p:nvPr userDrawn="1"/>
        </p:nvGrpSpPr>
        <p:grpSpPr>
          <a:xfrm>
            <a:off x="0" y="6597853"/>
            <a:ext cx="12192000" cy="260147"/>
            <a:chOff x="4379494" y="697832"/>
            <a:chExt cx="2586787" cy="168442"/>
          </a:xfrm>
        </p:grpSpPr>
        <p:sp>
          <p:nvSpPr>
            <p:cNvPr id="21" name="Rectangle 20">
              <a:extLst>
                <a:ext uri="{FF2B5EF4-FFF2-40B4-BE49-F238E27FC236}">
                  <a16:creationId xmlns:a16="http://schemas.microsoft.com/office/drawing/2014/main" id="{2EAEB79D-42D9-4854-93EE-6A7860B32C06}"/>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a:extLst>
                <a:ext uri="{FF2B5EF4-FFF2-40B4-BE49-F238E27FC236}">
                  <a16:creationId xmlns:a16="http://schemas.microsoft.com/office/drawing/2014/main" id="{FB331F8D-F639-4D0A-8219-201CB10A84B5}"/>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a:extLst>
                <a:ext uri="{FF2B5EF4-FFF2-40B4-BE49-F238E27FC236}">
                  <a16:creationId xmlns:a16="http://schemas.microsoft.com/office/drawing/2014/main" id="{8B7EECCE-8A5D-4DE2-92FC-ED13A376AE06}"/>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a:extLst>
                <a:ext uri="{FF2B5EF4-FFF2-40B4-BE49-F238E27FC236}">
                  <a16:creationId xmlns:a16="http://schemas.microsoft.com/office/drawing/2014/main" id="{121D7071-E31A-4D5F-AA58-5EFBD7BC7CC0}"/>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a:extLst>
                <a:ext uri="{FF2B5EF4-FFF2-40B4-BE49-F238E27FC236}">
                  <a16:creationId xmlns:a16="http://schemas.microsoft.com/office/drawing/2014/main" id="{D1BC3BF5-51FA-4018-9D97-FFDF71871D4A}"/>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4" name="Resim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22" y="6016974"/>
            <a:ext cx="1227209" cy="580879"/>
          </a:xfrm>
          <a:prstGeom prst="rect">
            <a:avLst/>
          </a:prstGeom>
        </p:spPr>
      </p:pic>
      <p:pic>
        <p:nvPicPr>
          <p:cNvPr id="17" name="Resim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856" y="150255"/>
            <a:ext cx="1632471" cy="1627029"/>
          </a:xfrm>
          <a:prstGeom prst="rect">
            <a:avLst/>
          </a:prstGeom>
        </p:spPr>
      </p:pic>
    </p:spTree>
    <p:extLst>
      <p:ext uri="{BB962C8B-B14F-4D97-AF65-F5344CB8AC3E}">
        <p14:creationId xmlns:p14="http://schemas.microsoft.com/office/powerpoint/2010/main" val="423700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şekkür">
    <p:spTree>
      <p:nvGrpSpPr>
        <p:cNvPr id="1" name=""/>
        <p:cNvGrpSpPr/>
        <p:nvPr/>
      </p:nvGrpSpPr>
      <p:grpSpPr>
        <a:xfrm>
          <a:off x="0" y="0"/>
          <a:ext cx="0" cy="0"/>
          <a:chOff x="0" y="0"/>
          <a:chExt cx="0" cy="0"/>
        </a:xfrm>
      </p:grpSpPr>
      <p:sp>
        <p:nvSpPr>
          <p:cNvPr id="7" name="Metin Yer Tutucusu 6"/>
          <p:cNvSpPr>
            <a:spLocks noGrp="1"/>
          </p:cNvSpPr>
          <p:nvPr>
            <p:ph type="body" sz="quarter" idx="13"/>
          </p:nvPr>
        </p:nvSpPr>
        <p:spPr>
          <a:xfrm>
            <a:off x="729279" y="4077072"/>
            <a:ext cx="8737600" cy="504056"/>
          </a:xfrm>
        </p:spPr>
        <p:txBody>
          <a:bodyPr anchor="b">
            <a:normAutofit/>
          </a:bodyPr>
          <a:lstStyle>
            <a:lvl1pPr marL="0" indent="0">
              <a:buNone/>
              <a:defRPr sz="2667">
                <a:solidFill>
                  <a:schemeClr val="tx1"/>
                </a:solidFill>
                <a:latin typeface="Calibri"/>
                <a:cs typeface="Calibri"/>
              </a:defRPr>
            </a:lvl1pPr>
            <a:lvl2pPr marL="609585" indent="0">
              <a:buNone/>
              <a:defRPr/>
            </a:lvl2pPr>
            <a:lvl3pPr marL="1219170" indent="0">
              <a:buNone/>
              <a:defRPr/>
            </a:lvl3pPr>
            <a:lvl4pPr marL="1828754" indent="0">
              <a:buNone/>
              <a:defRPr/>
            </a:lvl4pPr>
            <a:lvl5pPr marL="2438339" indent="0">
              <a:buNone/>
              <a:defRPr/>
            </a:lvl5pPr>
          </a:lstStyle>
          <a:p>
            <a:pPr lvl="0"/>
            <a:r>
              <a:rPr lang="tr-TR"/>
              <a:t>Asıl metin stillerini düzenle</a:t>
            </a:r>
          </a:p>
        </p:txBody>
      </p:sp>
      <p:sp>
        <p:nvSpPr>
          <p:cNvPr id="12" name="Metin Yer Tutucusu 11"/>
          <p:cNvSpPr>
            <a:spLocks noGrp="1"/>
          </p:cNvSpPr>
          <p:nvPr>
            <p:ph type="body" sz="quarter" idx="14"/>
          </p:nvPr>
        </p:nvSpPr>
        <p:spPr>
          <a:xfrm>
            <a:off x="728948" y="4581128"/>
            <a:ext cx="8737600" cy="1656184"/>
          </a:xfrm>
        </p:spPr>
        <p:txBody>
          <a:bodyPr>
            <a:noAutofit/>
          </a:bodyPr>
          <a:lstStyle>
            <a:lvl1pPr marL="0" indent="0">
              <a:buNone/>
              <a:defRPr sz="2000">
                <a:solidFill>
                  <a:schemeClr val="tx1"/>
                </a:solidFill>
                <a:latin typeface="Calibri"/>
                <a:cs typeface="Calibri"/>
              </a:defRPr>
            </a:lvl1pPr>
            <a:lvl2pPr>
              <a:defRPr sz="3200"/>
            </a:lvl2pPr>
            <a:lvl3pPr>
              <a:defRPr sz="2667"/>
            </a:lvl3pPr>
            <a:lvl4pPr>
              <a:defRPr sz="2400"/>
            </a:lvl4pPr>
            <a:lvl5pPr>
              <a:defRPr sz="2400"/>
            </a:lvl5pPr>
          </a:lstStyle>
          <a:p>
            <a:pPr lvl="0"/>
            <a:r>
              <a:rPr lang="tr-TR"/>
              <a:t>Asıl metin stillerini düzenle</a:t>
            </a:r>
          </a:p>
        </p:txBody>
      </p:sp>
      <p:sp>
        <p:nvSpPr>
          <p:cNvPr id="18" name="Metin Yer Tutucusu 17"/>
          <p:cNvSpPr>
            <a:spLocks noGrp="1"/>
          </p:cNvSpPr>
          <p:nvPr>
            <p:ph type="body" sz="quarter" idx="18"/>
          </p:nvPr>
        </p:nvSpPr>
        <p:spPr>
          <a:xfrm>
            <a:off x="728948" y="2636838"/>
            <a:ext cx="9792491" cy="1008063"/>
          </a:xfrm>
        </p:spPr>
        <p:txBody>
          <a:bodyPr anchor="ctr">
            <a:normAutofit/>
          </a:bodyPr>
          <a:lstStyle>
            <a:lvl1pPr marL="0" indent="0" algn="l">
              <a:buNone/>
              <a:defRPr sz="4800">
                <a:solidFill>
                  <a:schemeClr val="tx1"/>
                </a:solidFill>
                <a:latin typeface="Calibri"/>
                <a:cs typeface="Calibri"/>
              </a:defRPr>
            </a:lvl1pPr>
          </a:lstStyle>
          <a:p>
            <a:pPr lvl="0"/>
            <a:r>
              <a:rPr lang="tr-TR"/>
              <a:t>Asıl metin stillerini düzenle</a:t>
            </a:r>
          </a:p>
        </p:txBody>
      </p:sp>
      <p:sp>
        <p:nvSpPr>
          <p:cNvPr id="6" name="Veri Yer Tutucusu 13"/>
          <p:cNvSpPr>
            <a:spLocks noGrp="1"/>
          </p:cNvSpPr>
          <p:nvPr>
            <p:ph type="dt" sz="half" idx="19"/>
          </p:nvPr>
        </p:nvSpPr>
        <p:spPr/>
        <p:txBody>
          <a:bodyPr/>
          <a:lstStyle>
            <a:lvl1pPr>
              <a:defRPr>
                <a:solidFill>
                  <a:schemeClr val="tx1"/>
                </a:solidFill>
                <a:latin typeface="Calibri"/>
                <a:cs typeface="Calibri"/>
              </a:defRPr>
            </a:lvl1pPr>
          </a:lstStyle>
          <a:p>
            <a:fld id="{9304921B-1B21-4A9E-AD28-7E828F75C81C}" type="datetime1">
              <a:rPr lang="tr-TR" smtClean="0"/>
              <a:t>1.03.2020</a:t>
            </a:fld>
            <a:endParaRPr lang="tr-TR"/>
          </a:p>
        </p:txBody>
      </p:sp>
      <p:sp>
        <p:nvSpPr>
          <p:cNvPr id="8" name="Altbilgi Yer Tutucusu 14"/>
          <p:cNvSpPr>
            <a:spLocks noGrp="1"/>
          </p:cNvSpPr>
          <p:nvPr>
            <p:ph type="ftr" sz="quarter" idx="20"/>
          </p:nvPr>
        </p:nvSpPr>
        <p:spPr/>
        <p:txBody>
          <a:bodyPr/>
          <a:lstStyle>
            <a:lvl1pPr>
              <a:defRPr>
                <a:solidFill>
                  <a:schemeClr val="tx1"/>
                </a:solidFill>
                <a:latin typeface="Calibri"/>
                <a:cs typeface="Calibri"/>
              </a:defRPr>
            </a:lvl1pPr>
          </a:lstStyle>
          <a:p>
            <a:endParaRPr lang="tr-TR"/>
          </a:p>
        </p:txBody>
      </p:sp>
      <p:sp>
        <p:nvSpPr>
          <p:cNvPr id="9" name="Slayt Numarası Yer Tutucusu 15"/>
          <p:cNvSpPr>
            <a:spLocks noGrp="1"/>
          </p:cNvSpPr>
          <p:nvPr>
            <p:ph type="sldNum" sz="quarter" idx="21"/>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48" y="514803"/>
            <a:ext cx="4203270" cy="1252574"/>
          </a:xfrm>
          <a:prstGeom prst="rect">
            <a:avLst/>
          </a:prstGeom>
        </p:spPr>
      </p:pic>
    </p:spTree>
    <p:extLst>
      <p:ext uri="{BB962C8B-B14F-4D97-AF65-F5344CB8AC3E}">
        <p14:creationId xmlns:p14="http://schemas.microsoft.com/office/powerpoint/2010/main" val="21228429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5333" b="1" cap="all">
                <a:solidFill>
                  <a:schemeClr val="tx1"/>
                </a:solidFill>
                <a:latin typeface="Calibri"/>
                <a:cs typeface="Calibri"/>
              </a:defRPr>
            </a:lvl1pPr>
          </a:lstStyle>
          <a:p>
            <a:r>
              <a:rPr lang="tr-TR"/>
              <a:t>Asıl başlık stili için tıklatın</a:t>
            </a:r>
            <a:endParaRPr lang="tr-TR" dirty="0"/>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Calibri"/>
                <a:cs typeface="Calibri"/>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tr-TR"/>
              <a:t>Asıl metin stillerini düzenle</a:t>
            </a:r>
          </a:p>
        </p:txBody>
      </p:sp>
      <p:sp>
        <p:nvSpPr>
          <p:cNvPr id="5" name="Veri Yer Tutucusu 3"/>
          <p:cNvSpPr>
            <a:spLocks noGrp="1"/>
          </p:cNvSpPr>
          <p:nvPr>
            <p:ph type="dt" sz="half" idx="10"/>
          </p:nvPr>
        </p:nvSpPr>
        <p:spPr/>
        <p:txBody>
          <a:bodyPr/>
          <a:lstStyle>
            <a:lvl1pPr>
              <a:defRPr>
                <a:solidFill>
                  <a:schemeClr val="tx1"/>
                </a:solidFill>
                <a:latin typeface="Calibri"/>
                <a:cs typeface="Calibri"/>
              </a:defRPr>
            </a:lvl1pPr>
          </a:lstStyle>
          <a:p>
            <a:fld id="{1FE759C2-7C31-4AFA-BE5D-3BC995EE194A}" type="datetime1">
              <a:rPr lang="tr-TR" smtClean="0"/>
              <a:t>1.03.2020</a:t>
            </a:fld>
            <a:endParaRPr lang="tr-TR"/>
          </a:p>
        </p:txBody>
      </p:sp>
      <p:sp>
        <p:nvSpPr>
          <p:cNvPr id="6" name="Altbilgi Yer Tutucusu 4"/>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7" name="Slayt Numarası Yer Tutucusu 5"/>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33128791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961" cy="687388"/>
          </a:xfrm>
        </p:spPr>
        <p:txBody>
          <a:bodyPr/>
          <a:lstStyle>
            <a:lvl1pPr>
              <a:defRPr>
                <a:solidFill>
                  <a:schemeClr val="tx1"/>
                </a:solidFill>
                <a:latin typeface="Calibri"/>
                <a:cs typeface="Calibri"/>
              </a:defRPr>
            </a:lvl1pPr>
          </a:lstStyle>
          <a:p>
            <a:r>
              <a:rPr lang="tr-TR"/>
              <a:t>Asıl başlık stili için tıklatın</a:t>
            </a:r>
            <a:endParaRPr lang="tr-TR" dirty="0"/>
          </a:p>
        </p:txBody>
      </p:sp>
      <p:sp>
        <p:nvSpPr>
          <p:cNvPr id="3" name="İçerik Yer Tutucusu 2"/>
          <p:cNvSpPr>
            <a:spLocks noGrp="1"/>
          </p:cNvSpPr>
          <p:nvPr>
            <p:ph sz="half" idx="1"/>
          </p:nvPr>
        </p:nvSpPr>
        <p:spPr>
          <a:xfrm>
            <a:off x="335360" y="1124744"/>
            <a:ext cx="5664629" cy="5256584"/>
          </a:xfrm>
        </p:spPr>
        <p:txBody>
          <a:bodyPr/>
          <a:lstStyle>
            <a:lvl1pPr>
              <a:defRPr sz="3733">
                <a:solidFill>
                  <a:schemeClr val="tx1"/>
                </a:solidFill>
                <a:latin typeface="Calibri"/>
                <a:cs typeface="Calibri"/>
              </a:defRPr>
            </a:lvl1pPr>
            <a:lvl2pPr>
              <a:defRPr sz="3200">
                <a:solidFill>
                  <a:schemeClr val="tx1"/>
                </a:solidFill>
                <a:latin typeface="Calibri"/>
                <a:cs typeface="Calibri"/>
              </a:defRPr>
            </a:lvl2pPr>
            <a:lvl3pPr>
              <a:defRPr sz="2667">
                <a:solidFill>
                  <a:schemeClr val="tx1"/>
                </a:solidFill>
                <a:latin typeface="Calibri"/>
                <a:cs typeface="Calibri"/>
              </a:defRPr>
            </a:lvl3pPr>
            <a:lvl4pPr>
              <a:defRPr sz="2400">
                <a:solidFill>
                  <a:schemeClr val="tx1"/>
                </a:solidFill>
                <a:latin typeface="Calibri"/>
                <a:cs typeface="Calibri"/>
              </a:defRPr>
            </a:lvl4pPr>
            <a:lvl5pPr>
              <a:defRPr sz="2400">
                <a:solidFill>
                  <a:schemeClr val="tx1"/>
                </a:solidFill>
                <a:latin typeface="Calibri"/>
                <a:cs typeface="Calibri"/>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192011" y="1124744"/>
            <a:ext cx="5672832" cy="5256584"/>
          </a:xfrm>
        </p:spPr>
        <p:txBody>
          <a:bodyPr/>
          <a:lstStyle>
            <a:lvl1pPr>
              <a:defRPr sz="3733">
                <a:solidFill>
                  <a:schemeClr val="tx1"/>
                </a:solidFill>
                <a:latin typeface="Calibri"/>
                <a:cs typeface="Calibri"/>
              </a:defRPr>
            </a:lvl1pPr>
            <a:lvl2pPr>
              <a:defRPr sz="3200">
                <a:solidFill>
                  <a:schemeClr val="tx1"/>
                </a:solidFill>
                <a:latin typeface="Calibri"/>
                <a:cs typeface="Calibri"/>
              </a:defRPr>
            </a:lvl2pPr>
            <a:lvl3pPr>
              <a:defRPr sz="2667">
                <a:solidFill>
                  <a:schemeClr val="tx1"/>
                </a:solidFill>
                <a:latin typeface="Calibri"/>
                <a:cs typeface="Calibri"/>
              </a:defRPr>
            </a:lvl3pPr>
            <a:lvl4pPr>
              <a:defRPr sz="2400">
                <a:solidFill>
                  <a:schemeClr val="tx1"/>
                </a:solidFill>
                <a:latin typeface="Calibri"/>
                <a:cs typeface="Calibri"/>
              </a:defRPr>
            </a:lvl4pPr>
            <a:lvl5pPr>
              <a:defRPr sz="2400">
                <a:solidFill>
                  <a:schemeClr val="tx1"/>
                </a:solidFill>
                <a:latin typeface="Calibri"/>
                <a:cs typeface="Calibri"/>
              </a:defRPr>
            </a:lvl5pPr>
            <a:lvl6pPr>
              <a:defRPr sz="2400"/>
            </a:lvl6pPr>
            <a:lvl7pPr>
              <a:defRPr sz="2400"/>
            </a:lvl7pPr>
            <a:lvl8pPr>
              <a:defRPr sz="2400"/>
            </a:lvl8pPr>
            <a:lvl9pPr>
              <a:defRPr sz="2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4"/>
          <p:cNvSpPr>
            <a:spLocks noGrp="1"/>
          </p:cNvSpPr>
          <p:nvPr>
            <p:ph type="dt" sz="half" idx="10"/>
          </p:nvPr>
        </p:nvSpPr>
        <p:spPr/>
        <p:txBody>
          <a:bodyPr/>
          <a:lstStyle>
            <a:lvl1pPr>
              <a:defRPr>
                <a:solidFill>
                  <a:schemeClr val="tx1"/>
                </a:solidFill>
                <a:latin typeface="Calibri"/>
                <a:cs typeface="Calibri"/>
              </a:defRPr>
            </a:lvl1pPr>
          </a:lstStyle>
          <a:p>
            <a:fld id="{D5FCD72E-E6BC-4F10-B17B-9752C219862C}" type="datetime1">
              <a:rPr lang="tr-TR" smtClean="0"/>
              <a:t>1.03.2020</a:t>
            </a:fld>
            <a:endParaRPr lang="tr-TR"/>
          </a:p>
        </p:txBody>
      </p:sp>
      <p:sp>
        <p:nvSpPr>
          <p:cNvPr id="7" name="Altbilgi Yer Tutucusu 5"/>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8" name="Slayt Numarası Yer Tutucusu 6"/>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106123716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035" cy="687388"/>
          </a:xfrm>
        </p:spPr>
        <p:txBody>
          <a:bodyPr/>
          <a:lstStyle>
            <a:lvl1pPr>
              <a:defRPr>
                <a:solidFill>
                  <a:schemeClr val="tx1"/>
                </a:solidFill>
                <a:latin typeface="Calibri"/>
                <a:cs typeface="Calibri"/>
              </a:defRPr>
            </a:lvl1pPr>
          </a:lstStyle>
          <a:p>
            <a:r>
              <a:rPr lang="tr-TR"/>
              <a:t>Asıl başlık stili için tıklatın</a:t>
            </a:r>
          </a:p>
        </p:txBody>
      </p:sp>
      <p:sp>
        <p:nvSpPr>
          <p:cNvPr id="3" name="Metin Yer Tutucusu 2"/>
          <p:cNvSpPr>
            <a:spLocks noGrp="1"/>
          </p:cNvSpPr>
          <p:nvPr>
            <p:ph type="body" idx="1"/>
          </p:nvPr>
        </p:nvSpPr>
        <p:spPr>
          <a:xfrm>
            <a:off x="335360" y="1052737"/>
            <a:ext cx="5661157" cy="906115"/>
          </a:xfrm>
        </p:spPr>
        <p:txBody>
          <a:bodyPr anchor="b"/>
          <a:lstStyle>
            <a:lvl1pPr marL="0" indent="0">
              <a:buNone/>
              <a:defRPr sz="3200" b="1">
                <a:solidFill>
                  <a:schemeClr val="tx1"/>
                </a:solidFill>
                <a:latin typeface="Calibri"/>
                <a:cs typeface="Calibri"/>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tr-TR"/>
              <a:t>Asıl metin stillerini düzenle</a:t>
            </a:r>
          </a:p>
        </p:txBody>
      </p:sp>
      <p:sp>
        <p:nvSpPr>
          <p:cNvPr id="4" name="İçerik Yer Tutucusu 3"/>
          <p:cNvSpPr>
            <a:spLocks noGrp="1"/>
          </p:cNvSpPr>
          <p:nvPr>
            <p:ph sz="half" idx="2"/>
          </p:nvPr>
        </p:nvSpPr>
        <p:spPr>
          <a:xfrm>
            <a:off x="335360" y="1972063"/>
            <a:ext cx="5661157" cy="4392488"/>
          </a:xfrm>
        </p:spPr>
        <p:txBody>
          <a:bodyPr/>
          <a:lstStyle>
            <a:lvl1pPr>
              <a:defRPr sz="3200">
                <a:solidFill>
                  <a:schemeClr val="tx1"/>
                </a:solidFill>
                <a:latin typeface="Calibri"/>
                <a:cs typeface="Calibri"/>
              </a:defRPr>
            </a:lvl1pPr>
            <a:lvl2pPr>
              <a:defRPr sz="2667">
                <a:solidFill>
                  <a:schemeClr val="tx1"/>
                </a:solidFill>
                <a:latin typeface="Calibri"/>
                <a:cs typeface="Calibri"/>
              </a:defRPr>
            </a:lvl2pPr>
            <a:lvl3pPr>
              <a:defRPr sz="2400">
                <a:solidFill>
                  <a:schemeClr val="tx1"/>
                </a:solidFill>
                <a:latin typeface="Calibri"/>
                <a:cs typeface="Calibri"/>
              </a:defRPr>
            </a:lvl3pPr>
            <a:lvl4pPr>
              <a:defRPr sz="2133">
                <a:solidFill>
                  <a:schemeClr val="tx1"/>
                </a:solidFill>
                <a:latin typeface="Calibri"/>
                <a:cs typeface="Calibri"/>
              </a:defRPr>
            </a:lvl4pPr>
            <a:lvl5pPr>
              <a:defRPr sz="2133">
                <a:solidFill>
                  <a:schemeClr val="tx1"/>
                </a:solidFill>
                <a:latin typeface="Calibri"/>
                <a:cs typeface="Calibri"/>
              </a:defRPr>
            </a:lvl5pPr>
            <a:lvl6pPr>
              <a:defRPr sz="2133"/>
            </a:lvl6pPr>
            <a:lvl7pPr>
              <a:defRPr sz="2133"/>
            </a:lvl7pPr>
            <a:lvl8pPr>
              <a:defRPr sz="2133"/>
            </a:lvl8pPr>
            <a:lvl9pPr>
              <a:defRPr sz="213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193369" y="1052737"/>
            <a:ext cx="5663273" cy="906115"/>
          </a:xfrm>
        </p:spPr>
        <p:txBody>
          <a:bodyPr anchor="b"/>
          <a:lstStyle>
            <a:lvl1pPr marL="0" indent="0">
              <a:buNone/>
              <a:defRPr sz="3200" b="1">
                <a:solidFill>
                  <a:schemeClr val="tx1"/>
                </a:solidFill>
                <a:latin typeface="Calibri"/>
                <a:cs typeface="Calibri"/>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tr-TR"/>
              <a:t>Asıl metin stillerini düzenle</a:t>
            </a:r>
          </a:p>
        </p:txBody>
      </p:sp>
      <p:sp>
        <p:nvSpPr>
          <p:cNvPr id="6" name="İçerik Yer Tutucusu 5"/>
          <p:cNvSpPr>
            <a:spLocks noGrp="1"/>
          </p:cNvSpPr>
          <p:nvPr>
            <p:ph sz="quarter" idx="4"/>
          </p:nvPr>
        </p:nvSpPr>
        <p:spPr>
          <a:xfrm>
            <a:off x="6193369" y="1972063"/>
            <a:ext cx="5663273" cy="4392488"/>
          </a:xfrm>
        </p:spPr>
        <p:txBody>
          <a:bodyPr/>
          <a:lstStyle>
            <a:lvl1pPr>
              <a:defRPr sz="3200">
                <a:solidFill>
                  <a:schemeClr val="tx1"/>
                </a:solidFill>
                <a:latin typeface="Calibri"/>
                <a:cs typeface="Calibri"/>
              </a:defRPr>
            </a:lvl1pPr>
            <a:lvl2pPr>
              <a:defRPr sz="2667">
                <a:solidFill>
                  <a:schemeClr val="tx1"/>
                </a:solidFill>
                <a:latin typeface="Calibri"/>
                <a:cs typeface="Calibri"/>
              </a:defRPr>
            </a:lvl2pPr>
            <a:lvl3pPr>
              <a:defRPr sz="2400">
                <a:solidFill>
                  <a:schemeClr val="tx1"/>
                </a:solidFill>
                <a:latin typeface="Calibri"/>
                <a:cs typeface="Calibri"/>
              </a:defRPr>
            </a:lvl3pPr>
            <a:lvl4pPr>
              <a:defRPr sz="2133">
                <a:solidFill>
                  <a:schemeClr val="tx1"/>
                </a:solidFill>
                <a:latin typeface="Calibri"/>
                <a:cs typeface="Calibri"/>
              </a:defRPr>
            </a:lvl4pPr>
            <a:lvl5pPr>
              <a:defRPr sz="2133">
                <a:solidFill>
                  <a:schemeClr val="tx1"/>
                </a:solidFill>
                <a:latin typeface="Calibri"/>
                <a:cs typeface="Calibri"/>
              </a:defRPr>
            </a:lvl5pPr>
            <a:lvl6pPr>
              <a:defRPr sz="2133"/>
            </a:lvl6pPr>
            <a:lvl7pPr>
              <a:defRPr sz="2133"/>
            </a:lvl7pPr>
            <a:lvl8pPr>
              <a:defRPr sz="2133"/>
            </a:lvl8pPr>
            <a:lvl9pPr>
              <a:defRPr sz="213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8" name="Veri Yer Tutucusu 6"/>
          <p:cNvSpPr>
            <a:spLocks noGrp="1"/>
          </p:cNvSpPr>
          <p:nvPr>
            <p:ph type="dt" sz="half" idx="10"/>
          </p:nvPr>
        </p:nvSpPr>
        <p:spPr/>
        <p:txBody>
          <a:bodyPr/>
          <a:lstStyle>
            <a:lvl1pPr>
              <a:defRPr>
                <a:solidFill>
                  <a:schemeClr val="tx1"/>
                </a:solidFill>
                <a:latin typeface="Calibri"/>
                <a:cs typeface="Calibri"/>
              </a:defRPr>
            </a:lvl1pPr>
          </a:lstStyle>
          <a:p>
            <a:fld id="{AF8DC4C4-7F48-4CE0-96F0-C2E018EDF648}" type="datetime1">
              <a:rPr lang="tr-TR" smtClean="0"/>
              <a:t>1.03.2020</a:t>
            </a:fld>
            <a:endParaRPr lang="tr-TR"/>
          </a:p>
        </p:txBody>
      </p:sp>
      <p:sp>
        <p:nvSpPr>
          <p:cNvPr id="9" name="Altbilgi Yer Tutucusu 7"/>
          <p:cNvSpPr>
            <a:spLocks noGrp="1"/>
          </p:cNvSpPr>
          <p:nvPr>
            <p:ph type="ftr" sz="quarter" idx="11"/>
          </p:nvPr>
        </p:nvSpPr>
        <p:spPr/>
        <p:txBody>
          <a:bodyPr/>
          <a:lstStyle>
            <a:lvl1pPr>
              <a:defRPr>
                <a:solidFill>
                  <a:schemeClr val="tx1"/>
                </a:solidFill>
                <a:latin typeface="Calibri"/>
                <a:cs typeface="Calibri"/>
              </a:defRPr>
            </a:lvl1pPr>
          </a:lstStyle>
          <a:p>
            <a:endParaRPr lang="tr-TR"/>
          </a:p>
        </p:txBody>
      </p:sp>
      <p:sp>
        <p:nvSpPr>
          <p:cNvPr id="10" name="Slayt Numarası Yer Tutucusu 8"/>
          <p:cNvSpPr>
            <a:spLocks noGrp="1"/>
          </p:cNvSpPr>
          <p:nvPr>
            <p:ph type="sldNum" sz="quarter" idx="12"/>
          </p:nvPr>
        </p:nvSpPr>
        <p:spPr/>
        <p:txBody>
          <a:bodyPr/>
          <a:lstStyle>
            <a:lvl1pPr>
              <a:defRPr>
                <a:solidFill>
                  <a:schemeClr val="tx1"/>
                </a:solidFill>
                <a:latin typeface="Calibri"/>
                <a:cs typeface="Calibri"/>
              </a:defRPr>
            </a:lvl1pPr>
          </a:lstStyle>
          <a:p>
            <a:fld id="{5BADFCE9-6BD7-4E11-993B-2E6AC35B8E00}" type="slidenum">
              <a:rPr lang="tr-TR" smtClean="0"/>
              <a:t>‹#›</a:t>
            </a:fld>
            <a:endParaRPr lang="tr-T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269203880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343608" y="260350"/>
            <a:ext cx="10513960" cy="687388"/>
          </a:xfrm>
        </p:spPr>
        <p:txBody>
          <a:bodyPr/>
          <a:lstStyle>
            <a:lvl1pPr>
              <a:defRPr>
                <a:solidFill>
                  <a:schemeClr val="tx1"/>
                </a:solidFill>
              </a:defRPr>
            </a:lvl1pPr>
          </a:lstStyle>
          <a:p>
            <a:r>
              <a:rPr lang="tr-TR"/>
              <a:t>Asıl başlık stili için tıklatın</a:t>
            </a:r>
          </a:p>
        </p:txBody>
      </p:sp>
      <p:sp>
        <p:nvSpPr>
          <p:cNvPr id="4" name="Veri Yer Tutucusu 2"/>
          <p:cNvSpPr>
            <a:spLocks noGrp="1"/>
          </p:cNvSpPr>
          <p:nvPr>
            <p:ph type="dt" sz="half" idx="10"/>
          </p:nvPr>
        </p:nvSpPr>
        <p:spPr/>
        <p:txBody>
          <a:bodyPr/>
          <a:lstStyle>
            <a:lvl1pPr>
              <a:defRPr>
                <a:solidFill>
                  <a:schemeClr val="tx1"/>
                </a:solidFill>
              </a:defRPr>
            </a:lvl1pPr>
          </a:lstStyle>
          <a:p>
            <a:fld id="{FCD1F78F-1CD3-4B1E-A3C8-6246F4B218F6}" type="datetime1">
              <a:rPr lang="tr-TR" smtClean="0"/>
              <a:t>1.03.2020</a:t>
            </a:fld>
            <a:endParaRPr lang="tr-TR"/>
          </a:p>
        </p:txBody>
      </p:sp>
      <p:sp>
        <p:nvSpPr>
          <p:cNvPr id="5" name="Altbilgi Yer Tutucusu 3"/>
          <p:cNvSpPr>
            <a:spLocks noGrp="1"/>
          </p:cNvSpPr>
          <p:nvPr>
            <p:ph type="ftr" sz="quarter" idx="11"/>
          </p:nvPr>
        </p:nvSpPr>
        <p:spPr/>
        <p:txBody>
          <a:bodyPr/>
          <a:lstStyle>
            <a:lvl1pPr>
              <a:defRPr>
                <a:solidFill>
                  <a:schemeClr val="tx1"/>
                </a:solidFill>
              </a:defRPr>
            </a:lvl1pPr>
          </a:lstStyle>
          <a:p>
            <a:endParaRPr lang="tr-TR"/>
          </a:p>
        </p:txBody>
      </p:sp>
      <p:sp>
        <p:nvSpPr>
          <p:cNvPr id="6" name="Slayt Numarası Yer Tutucusu 4"/>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112559180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lvl1pPr>
              <a:defRPr>
                <a:solidFill>
                  <a:schemeClr val="tx1"/>
                </a:solidFill>
              </a:defRPr>
            </a:lvl1pPr>
          </a:lstStyle>
          <a:p>
            <a:fld id="{2E302D77-1A92-4B15-ACC0-0CF8CD4C1F68}" type="datetime1">
              <a:rPr lang="tr-TR" smtClean="0"/>
              <a:t>1.03.2020</a:t>
            </a:fld>
            <a:endParaRPr lang="tr-TR"/>
          </a:p>
        </p:txBody>
      </p:sp>
      <p:sp>
        <p:nvSpPr>
          <p:cNvPr id="4" name="Altbilgi Yer Tutucusu 2"/>
          <p:cNvSpPr>
            <a:spLocks noGrp="1"/>
          </p:cNvSpPr>
          <p:nvPr>
            <p:ph type="ftr" sz="quarter" idx="11"/>
          </p:nvPr>
        </p:nvSpPr>
        <p:spPr/>
        <p:txBody>
          <a:bodyPr/>
          <a:lstStyle>
            <a:lvl1pPr>
              <a:defRPr>
                <a:solidFill>
                  <a:schemeClr val="tx1"/>
                </a:solidFill>
              </a:defRPr>
            </a:lvl1pPr>
          </a:lstStyle>
          <a:p>
            <a:endParaRPr lang="tr-TR"/>
          </a:p>
        </p:txBody>
      </p:sp>
      <p:sp>
        <p:nvSpPr>
          <p:cNvPr id="5" name="Slayt Numarası Yer Tutucusu 3"/>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3954"/>
            <a:ext cx="924756" cy="924756"/>
          </a:xfrm>
          <a:prstGeom prst="rect">
            <a:avLst/>
          </a:prstGeom>
        </p:spPr>
      </p:pic>
    </p:spTree>
    <p:extLst>
      <p:ext uri="{BB962C8B-B14F-4D97-AF65-F5344CB8AC3E}">
        <p14:creationId xmlns:p14="http://schemas.microsoft.com/office/powerpoint/2010/main" val="343929726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amamen Boş">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lvl1pPr>
              <a:defRPr>
                <a:solidFill>
                  <a:schemeClr val="tx1"/>
                </a:solidFill>
              </a:defRPr>
            </a:lvl1pPr>
          </a:lstStyle>
          <a:p>
            <a:fld id="{FBF776CA-23D8-48A0-B5A8-7A62BB49D7E9}" type="datetime1">
              <a:rPr lang="tr-TR" smtClean="0"/>
              <a:t>1.03.2020</a:t>
            </a:fld>
            <a:endParaRPr lang="tr-TR"/>
          </a:p>
        </p:txBody>
      </p:sp>
      <p:sp>
        <p:nvSpPr>
          <p:cNvPr id="4" name="Altbilgi Yer Tutucusu 2"/>
          <p:cNvSpPr>
            <a:spLocks noGrp="1"/>
          </p:cNvSpPr>
          <p:nvPr>
            <p:ph type="ftr" sz="quarter" idx="11"/>
          </p:nvPr>
        </p:nvSpPr>
        <p:spPr/>
        <p:txBody>
          <a:bodyPr/>
          <a:lstStyle>
            <a:lvl1pPr>
              <a:defRPr>
                <a:solidFill>
                  <a:schemeClr val="tx1"/>
                </a:solidFill>
              </a:defRPr>
            </a:lvl1pPr>
          </a:lstStyle>
          <a:p>
            <a:endParaRPr lang="tr-TR"/>
          </a:p>
        </p:txBody>
      </p:sp>
      <p:sp>
        <p:nvSpPr>
          <p:cNvPr id="5" name="Slayt Numarası Yer Tutucusu 3"/>
          <p:cNvSpPr>
            <a:spLocks noGrp="1"/>
          </p:cNvSpPr>
          <p:nvPr>
            <p:ph type="sldNum" sz="quarter" idx="12"/>
          </p:nvPr>
        </p:nvSpPr>
        <p:spPr/>
        <p:txBody>
          <a:bodyPr/>
          <a:lstStyle>
            <a:lvl1pPr>
              <a:defRPr>
                <a:solidFill>
                  <a:schemeClr val="tx1"/>
                </a:solidFill>
              </a:defRPr>
            </a:lvl1pPr>
          </a:lstStyle>
          <a:p>
            <a:fld id="{5BADFCE9-6BD7-4E11-993B-2E6AC35B8E00}" type="slidenum">
              <a:rPr lang="tr-TR" smtClean="0"/>
              <a:t>‹#›</a:t>
            </a:fld>
            <a:endParaRPr lang="tr-TR"/>
          </a:p>
        </p:txBody>
      </p:sp>
    </p:spTree>
    <p:extLst>
      <p:ext uri="{BB962C8B-B14F-4D97-AF65-F5344CB8AC3E}">
        <p14:creationId xmlns:p14="http://schemas.microsoft.com/office/powerpoint/2010/main" val="33927208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1871136" y="260350"/>
            <a:ext cx="998643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Metin Yer Tutucusu 2"/>
          <p:cNvSpPr>
            <a:spLocks noGrp="1"/>
          </p:cNvSpPr>
          <p:nvPr>
            <p:ph type="body" idx="1"/>
          </p:nvPr>
        </p:nvSpPr>
        <p:spPr bwMode="auto">
          <a:xfrm>
            <a:off x="334434" y="1125539"/>
            <a:ext cx="11523133"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334434" y="6445252"/>
            <a:ext cx="1536700" cy="301625"/>
          </a:xfrm>
          <a:prstGeom prst="rect">
            <a:avLst/>
          </a:prstGeom>
        </p:spPr>
        <p:txBody>
          <a:bodyPr vert="horz" lIns="91440" tIns="45720" rIns="91440" bIns="45720" rtlCol="0" anchor="ctr"/>
          <a:lstStyle>
            <a:lvl1pPr algn="l" fontAlgn="auto">
              <a:spcBef>
                <a:spcPts val="0"/>
              </a:spcBef>
              <a:spcAft>
                <a:spcPts val="0"/>
              </a:spcAft>
              <a:defRPr sz="1333" smtClean="0">
                <a:solidFill>
                  <a:schemeClr val="tx1"/>
                </a:solidFill>
                <a:latin typeface="+mn-lt"/>
                <a:cs typeface="+mn-cs"/>
              </a:defRPr>
            </a:lvl1pPr>
          </a:lstStyle>
          <a:p>
            <a:fld id="{4B48A74F-ACBC-4966-AECC-EEC784F6DEF9}" type="datetime1">
              <a:rPr lang="tr-TR" smtClean="0"/>
              <a:t>1.03.2020</a:t>
            </a:fld>
            <a:endParaRPr lang="tr-TR"/>
          </a:p>
        </p:txBody>
      </p:sp>
      <p:sp>
        <p:nvSpPr>
          <p:cNvPr id="5" name="Altbilgi Yer Tutucusu 4"/>
          <p:cNvSpPr>
            <a:spLocks noGrp="1"/>
          </p:cNvSpPr>
          <p:nvPr>
            <p:ph type="ftr" sz="quarter" idx="3"/>
          </p:nvPr>
        </p:nvSpPr>
        <p:spPr>
          <a:xfrm>
            <a:off x="1968502" y="6453189"/>
            <a:ext cx="8640233" cy="301625"/>
          </a:xfrm>
          <a:prstGeom prst="rect">
            <a:avLst/>
          </a:prstGeom>
        </p:spPr>
        <p:txBody>
          <a:bodyPr vert="horz" lIns="91440" tIns="45720" rIns="91440" bIns="45720" rtlCol="0" anchor="ctr"/>
          <a:lstStyle>
            <a:lvl1pPr algn="ctr" fontAlgn="auto">
              <a:spcBef>
                <a:spcPts val="0"/>
              </a:spcBef>
              <a:spcAft>
                <a:spcPts val="0"/>
              </a:spcAft>
              <a:defRPr sz="1333" smtClean="0">
                <a:solidFill>
                  <a:schemeClr val="tx1"/>
                </a:solidFill>
                <a:latin typeface="+mn-lt"/>
                <a:cs typeface="+mn-cs"/>
              </a:defRPr>
            </a:lvl1pPr>
          </a:lstStyle>
          <a:p>
            <a:endParaRPr lang="tr-TR"/>
          </a:p>
        </p:txBody>
      </p:sp>
      <p:sp>
        <p:nvSpPr>
          <p:cNvPr id="6" name="Slayt Numarası Yer Tutucusu 5"/>
          <p:cNvSpPr>
            <a:spLocks noGrp="1"/>
          </p:cNvSpPr>
          <p:nvPr>
            <p:ph type="sldNum" sz="quarter" idx="4"/>
          </p:nvPr>
        </p:nvSpPr>
        <p:spPr>
          <a:xfrm>
            <a:off x="10703986" y="6453189"/>
            <a:ext cx="1153583" cy="301625"/>
          </a:xfrm>
          <a:prstGeom prst="rect">
            <a:avLst/>
          </a:prstGeom>
        </p:spPr>
        <p:txBody>
          <a:bodyPr vert="horz" lIns="91440" tIns="45720" rIns="91440" bIns="45720" rtlCol="0" anchor="ctr"/>
          <a:lstStyle>
            <a:lvl1pPr algn="r" fontAlgn="auto">
              <a:spcBef>
                <a:spcPts val="0"/>
              </a:spcBef>
              <a:spcAft>
                <a:spcPts val="0"/>
              </a:spcAft>
              <a:defRPr sz="1333" smtClean="0">
                <a:solidFill>
                  <a:schemeClr val="tx1"/>
                </a:solidFill>
                <a:latin typeface="+mn-lt"/>
                <a:cs typeface="+mn-cs"/>
              </a:defRPr>
            </a:lvl1pPr>
          </a:lstStyle>
          <a:p>
            <a:fld id="{5BADFCE9-6BD7-4E11-993B-2E6AC35B8E00}" type="slidenum">
              <a:rPr lang="tr-TR" smtClean="0"/>
              <a:t>‹#›</a:t>
            </a:fld>
            <a:endParaRPr lang="tr-TR"/>
          </a:p>
        </p:txBody>
      </p:sp>
    </p:spTree>
    <p:extLst>
      <p:ext uri="{BB962C8B-B14F-4D97-AF65-F5344CB8AC3E}">
        <p14:creationId xmlns:p14="http://schemas.microsoft.com/office/powerpoint/2010/main" val="329897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p:transition>
  <p:hf hdr="0" ftr="0" dt="0"/>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609585" algn="l" rtl="0" eaLnBrk="1" fontAlgn="base" hangingPunct="1">
        <a:spcBef>
          <a:spcPct val="0"/>
        </a:spcBef>
        <a:spcAft>
          <a:spcPct val="0"/>
        </a:spcAft>
        <a:defRPr sz="4000" b="1">
          <a:solidFill>
            <a:schemeClr val="tx2"/>
          </a:solidFill>
          <a:latin typeface="Calibri" pitchFamily="34" charset="0"/>
        </a:defRPr>
      </a:lvl6pPr>
      <a:lvl7pPr marL="1219170" algn="l" rtl="0" eaLnBrk="1" fontAlgn="base" hangingPunct="1">
        <a:spcBef>
          <a:spcPct val="0"/>
        </a:spcBef>
        <a:spcAft>
          <a:spcPct val="0"/>
        </a:spcAft>
        <a:defRPr sz="4000" b="1">
          <a:solidFill>
            <a:schemeClr val="tx2"/>
          </a:solidFill>
          <a:latin typeface="Calibri" pitchFamily="34" charset="0"/>
        </a:defRPr>
      </a:lvl7pPr>
      <a:lvl8pPr marL="1828754" algn="l" rtl="0" eaLnBrk="1" fontAlgn="base" hangingPunct="1">
        <a:spcBef>
          <a:spcPct val="0"/>
        </a:spcBef>
        <a:spcAft>
          <a:spcPct val="0"/>
        </a:spcAft>
        <a:defRPr sz="4000" b="1">
          <a:solidFill>
            <a:schemeClr val="tx2"/>
          </a:solidFill>
          <a:latin typeface="Calibri" pitchFamily="34" charset="0"/>
        </a:defRPr>
      </a:lvl8pPr>
      <a:lvl9pPr marL="2438339" algn="l" rtl="0" eaLnBrk="1" fontAlgn="base" hangingPunct="1">
        <a:spcBef>
          <a:spcPct val="0"/>
        </a:spcBef>
        <a:spcAft>
          <a:spcPct val="0"/>
        </a:spcAft>
        <a:defRPr sz="4000" b="1">
          <a:solidFill>
            <a:schemeClr val="tx2"/>
          </a:solidFill>
          <a:latin typeface="Calibri" pitchFamily="34" charset="0"/>
        </a:defRPr>
      </a:lvl9pPr>
    </p:titleStyle>
    <p:bodyStyle>
      <a:lvl1pPr marL="457189" indent="-457189"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tr-T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24A9A-2DB9-4624-8C10-515AAE2FE722}" type="datetimeFigureOut">
              <a:rPr lang="tr-TR" smtClean="0"/>
              <a:t>1.03.2020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F0065-ECA6-4A20-8306-7B5C38341B17}" type="slidenum">
              <a:rPr lang="tr-TR" smtClean="0"/>
              <a:t>‹#›</a:t>
            </a:fld>
            <a:endParaRPr lang="tr-TR"/>
          </a:p>
        </p:txBody>
      </p:sp>
    </p:spTree>
    <p:extLst>
      <p:ext uri="{BB962C8B-B14F-4D97-AF65-F5344CB8AC3E}">
        <p14:creationId xmlns:p14="http://schemas.microsoft.com/office/powerpoint/2010/main" val="3913141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hyperlink" Target="https://webdosya.csb.gov.tr/db/cygm/icerikler/gekapusulesas-20200210184744.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14399" y="2362795"/>
            <a:ext cx="10363200" cy="2860984"/>
          </a:xfrm>
        </p:spPr>
        <p:txBody>
          <a:bodyPr/>
          <a:lstStyle/>
          <a:p>
            <a:pPr algn="ctr"/>
            <a:br>
              <a:rPr lang="tr-TR" sz="3600" dirty="0">
                <a:effectLst>
                  <a:outerShdw blurRad="38100" dist="38100" dir="2700000" algn="tl">
                    <a:srgbClr val="000000">
                      <a:alpha val="43137"/>
                    </a:srgbClr>
                  </a:outerShdw>
                </a:effectLst>
              </a:rPr>
            </a:br>
            <a:br>
              <a:rPr lang="tr-TR" sz="4000" dirty="0">
                <a:effectLst>
                  <a:outerShdw blurRad="38100" dist="38100" dir="2700000" algn="tl">
                    <a:srgbClr val="000000">
                      <a:alpha val="43137"/>
                    </a:srgbClr>
                  </a:outerShdw>
                </a:effectLst>
              </a:rPr>
            </a:br>
            <a:r>
              <a:rPr lang="tr-TR" sz="4000" dirty="0">
                <a:solidFill>
                  <a:srgbClr val="FF0000"/>
                </a:solidFill>
                <a:effectLst>
                  <a:outerShdw blurRad="38100" dist="38100" dir="2700000" algn="tl">
                    <a:srgbClr val="000000">
                      <a:alpha val="43137"/>
                    </a:srgbClr>
                  </a:outerShdw>
                </a:effectLst>
              </a:rPr>
              <a:t>Geri Kazanım Katılım Payına İlişkin Yönetmelik</a:t>
            </a:r>
            <a:br>
              <a:rPr lang="tr-TR" sz="4000" dirty="0">
                <a:solidFill>
                  <a:srgbClr val="FF0000"/>
                </a:solidFill>
                <a:effectLst>
                  <a:outerShdw blurRad="38100" dist="38100" dir="2700000" algn="tl">
                    <a:srgbClr val="000000">
                      <a:alpha val="43137"/>
                    </a:srgbClr>
                  </a:outerShdw>
                </a:effectLst>
              </a:rPr>
            </a:br>
            <a:r>
              <a:rPr lang="tr-TR" sz="4000" dirty="0">
                <a:solidFill>
                  <a:srgbClr val="FF0000"/>
                </a:solidFill>
                <a:effectLst>
                  <a:outerShdw blurRad="38100" dist="38100" dir="2700000" algn="tl">
                    <a:srgbClr val="000000">
                      <a:alpha val="43137"/>
                    </a:srgbClr>
                  </a:outerShdw>
                </a:effectLst>
              </a:rPr>
              <a:t>(Ambalaj)</a:t>
            </a:r>
            <a:br>
              <a:rPr lang="tr-TR" sz="4000" dirty="0">
                <a:solidFill>
                  <a:srgbClr val="FF0000"/>
                </a:solidFill>
                <a:effectLst>
                  <a:outerShdw blurRad="38100" dist="38100" dir="2700000" algn="tl">
                    <a:srgbClr val="000000">
                      <a:alpha val="43137"/>
                    </a:srgbClr>
                  </a:outerShdw>
                </a:effectLst>
              </a:rPr>
            </a:br>
            <a:br>
              <a:rPr lang="tr-TR" sz="4000" dirty="0">
                <a:effectLst>
                  <a:outerShdw blurRad="38100" dist="38100" dir="2700000" algn="tl">
                    <a:srgbClr val="000000">
                      <a:alpha val="43137"/>
                    </a:srgbClr>
                  </a:outerShdw>
                </a:effectLst>
              </a:rPr>
            </a:br>
            <a:endParaRPr lang="tr-TR" sz="3200" dirty="0">
              <a:effectLst>
                <a:outerShdw blurRad="38100" dist="38100" dir="2700000" algn="tl">
                  <a:srgbClr val="000000">
                    <a:alpha val="43137"/>
                  </a:srgbClr>
                </a:outerShdw>
              </a:effectLst>
            </a:endParaRPr>
          </a:p>
        </p:txBody>
      </p:sp>
      <p:pic>
        <p:nvPicPr>
          <p:cNvPr id="4" name="Resim 3">
            <a:extLst>
              <a:ext uri="{FF2B5EF4-FFF2-40B4-BE49-F238E27FC236}">
                <a16:creationId xmlns:a16="http://schemas.microsoft.com/office/drawing/2014/main" id="{76FDBA0E-5899-469E-879F-C672C19B7302}"/>
              </a:ext>
            </a:extLst>
          </p:cNvPr>
          <p:cNvPicPr>
            <a:picLocks noChangeAspect="1"/>
          </p:cNvPicPr>
          <p:nvPr/>
        </p:nvPicPr>
        <p:blipFill>
          <a:blip r:embed="rId2"/>
          <a:stretch>
            <a:fillRect/>
          </a:stretch>
        </p:blipFill>
        <p:spPr>
          <a:xfrm>
            <a:off x="8846800" y="126237"/>
            <a:ext cx="2625837" cy="1490528"/>
          </a:xfrm>
          <a:prstGeom prst="rect">
            <a:avLst/>
          </a:prstGeom>
        </p:spPr>
      </p:pic>
      <p:sp>
        <p:nvSpPr>
          <p:cNvPr id="3" name="Metin kutusu 2">
            <a:extLst>
              <a:ext uri="{FF2B5EF4-FFF2-40B4-BE49-F238E27FC236}">
                <a16:creationId xmlns:a16="http://schemas.microsoft.com/office/drawing/2014/main" id="{9F5CCB18-4163-4FD5-8F93-286E33C5933B}"/>
              </a:ext>
            </a:extLst>
          </p:cNvPr>
          <p:cNvSpPr txBox="1"/>
          <p:nvPr/>
        </p:nvSpPr>
        <p:spPr>
          <a:xfrm>
            <a:off x="4187686" y="6175514"/>
            <a:ext cx="3816627" cy="461665"/>
          </a:xfrm>
          <a:prstGeom prst="rect">
            <a:avLst/>
          </a:prstGeom>
          <a:noFill/>
        </p:spPr>
        <p:txBody>
          <a:bodyPr wrap="square" rtlCol="0">
            <a:spAutoFit/>
          </a:bodyPr>
          <a:lstStyle/>
          <a:p>
            <a:pPr algn="ctr"/>
            <a:r>
              <a:rPr lang="tr-TR" b="1" dirty="0"/>
              <a:t>02.03.2020 - İstanbul</a:t>
            </a:r>
          </a:p>
        </p:txBody>
      </p:sp>
    </p:spTree>
    <p:extLst>
      <p:ext uri="{BB962C8B-B14F-4D97-AF65-F5344CB8AC3E}">
        <p14:creationId xmlns:p14="http://schemas.microsoft.com/office/powerpoint/2010/main" val="4095321506"/>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Diğer Ambalajlar</a:t>
            </a:r>
          </a:p>
        </p:txBody>
      </p:sp>
      <p:sp>
        <p:nvSpPr>
          <p:cNvPr id="3" name="İçerik Yer Tutucusu 2"/>
          <p:cNvSpPr>
            <a:spLocks noGrp="1"/>
          </p:cNvSpPr>
          <p:nvPr>
            <p:ph idx="1"/>
          </p:nvPr>
        </p:nvSpPr>
        <p:spPr/>
        <p:txBody>
          <a:bodyPr/>
          <a:lstStyle/>
          <a:p>
            <a:pPr lvl="0" algn="just"/>
            <a:r>
              <a:rPr lang="tr-TR" dirty="0">
                <a:solidFill>
                  <a:srgbClr val="FF0000"/>
                </a:solidFill>
              </a:rPr>
              <a:t>Birincil Ambalaj: </a:t>
            </a:r>
            <a:r>
              <a:rPr lang="tr-TR" dirty="0"/>
              <a:t>Ürünlerin kullanıcı veya tüketicilere ulaştırılmasında </a:t>
            </a:r>
            <a:r>
              <a:rPr lang="tr-TR" dirty="0">
                <a:solidFill>
                  <a:srgbClr val="FF0000"/>
                </a:solidFill>
              </a:rPr>
              <a:t>en küçük satış birimi oluşturmaya uygun </a:t>
            </a:r>
            <a:r>
              <a:rPr lang="tr-TR" dirty="0"/>
              <a:t>olarak yapılan, </a:t>
            </a:r>
            <a:r>
              <a:rPr lang="tr-TR" dirty="0">
                <a:solidFill>
                  <a:srgbClr val="FF0000"/>
                </a:solidFill>
              </a:rPr>
              <a:t>ürünle doğrudan veya kısmen temas halinde olabilen</a:t>
            </a:r>
            <a:r>
              <a:rPr lang="tr-TR" dirty="0"/>
              <a:t> ambalajlar ve bunların orijinal parçalarını (satış birimini tamamlamak için gereken diğer ambalaj bileşenlerini örneğin, kapak/mantar/tıpa, etiket, zımba teli gibi) ifade eder.</a:t>
            </a:r>
          </a:p>
          <a:p>
            <a:pPr marL="0" indent="0">
              <a:buNone/>
            </a:pPr>
            <a:r>
              <a:rPr lang="tr-TR" b="1" dirty="0"/>
              <a:t>	Örnek: </a:t>
            </a:r>
            <a:r>
              <a:rPr lang="tr-TR" dirty="0"/>
              <a:t>Bitkisel yağ şişeleri/bidonları/tenekeleri (kapakları ve etiketleri dâhil)</a:t>
            </a:r>
          </a:p>
          <a:p>
            <a:pPr marL="0" indent="0">
              <a:buNone/>
            </a:pPr>
            <a:r>
              <a:rPr lang="tr-TR" b="1" dirty="0"/>
              <a:t>	Örnek: </a:t>
            </a:r>
            <a:r>
              <a:rPr lang="tr-TR" dirty="0"/>
              <a:t>Elektrikli ve elektronik eşyaların karton kutuları (birincil ambalaj için 	kullanılan etiket ürünü destekleyici strafor/köpük, vb. parçalar dâhil) </a:t>
            </a:r>
          </a:p>
          <a:p>
            <a:pPr marL="0" indent="0">
              <a:buNone/>
            </a:pPr>
            <a:r>
              <a:rPr lang="tr-TR" b="1" dirty="0"/>
              <a:t>	</a:t>
            </a:r>
            <a:endParaRPr lang="tr-TR" dirty="0"/>
          </a:p>
          <a:p>
            <a:pPr marL="0" indent="0" algn="just">
              <a:buNone/>
            </a:pPr>
            <a:r>
              <a:rPr lang="tr-TR" dirty="0"/>
              <a:t>	</a:t>
            </a:r>
            <a:r>
              <a:rPr lang="tr-TR" u="sng" dirty="0">
                <a:solidFill>
                  <a:srgbClr val="FF0000"/>
                </a:solidFill>
              </a:rPr>
              <a:t>GEKAP hesaplanmasında</a:t>
            </a:r>
            <a:r>
              <a:rPr lang="tr-TR" u="sng" dirty="0"/>
              <a:t>; </a:t>
            </a:r>
            <a:r>
              <a:rPr lang="tr-TR" dirty="0"/>
              <a:t>ambalaj ve ambalaja bütünleşik halde bulunan 	</a:t>
            </a:r>
            <a:r>
              <a:rPr lang="tr-TR" dirty="0" err="1"/>
              <a:t>kapak,etiket</a:t>
            </a:r>
            <a:r>
              <a:rPr lang="tr-TR" dirty="0"/>
              <a:t> gibi bileşenleri malzeme cinsine göre (plastik, metal, kağıt ve benzeri) 	ayrı ayrı Çevre Kanunu ek-1 sayılı listesi üzerinden değerlendirme yapılır.</a:t>
            </a:r>
          </a:p>
          <a:p>
            <a:pPr marL="0" indent="0">
              <a:buNone/>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10</a:t>
            </a:fld>
            <a:endParaRPr lang="tr-TR"/>
          </a:p>
        </p:txBody>
      </p:sp>
    </p:spTree>
    <p:extLst>
      <p:ext uri="{BB962C8B-B14F-4D97-AF65-F5344CB8AC3E}">
        <p14:creationId xmlns:p14="http://schemas.microsoft.com/office/powerpoint/2010/main" val="200738134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Diğer Ambalajlar</a:t>
            </a:r>
          </a:p>
        </p:txBody>
      </p:sp>
      <p:sp>
        <p:nvSpPr>
          <p:cNvPr id="3" name="İçerik Yer Tutucusu 2"/>
          <p:cNvSpPr>
            <a:spLocks noGrp="1"/>
          </p:cNvSpPr>
          <p:nvPr>
            <p:ph idx="1"/>
          </p:nvPr>
        </p:nvSpPr>
        <p:spPr/>
        <p:txBody>
          <a:bodyPr/>
          <a:lstStyle/>
          <a:p>
            <a:r>
              <a:rPr lang="tr-TR" dirty="0">
                <a:solidFill>
                  <a:srgbClr val="FF0000"/>
                </a:solidFill>
              </a:rPr>
              <a:t>İkincil-Üçüncül Ambalaj</a:t>
            </a:r>
            <a:r>
              <a:rPr lang="tr-TR" dirty="0">
                <a:solidFill>
                  <a:prstClr val="black"/>
                </a:solidFill>
              </a:rPr>
              <a:t>: Birincil ambalaj özelliği taşımayan</a:t>
            </a:r>
            <a:r>
              <a:rPr lang="tr-TR" dirty="0"/>
              <a:t> ikincil-üçüncül ambalaj, nakliye ambalajı, grup ambalajı, satış ambalajı vb. olarak yapılan tanımlamalara uyan bütün malzemeler  </a:t>
            </a:r>
          </a:p>
          <a:p>
            <a:pPr marL="0" indent="0">
              <a:buNone/>
            </a:pPr>
            <a:r>
              <a:rPr lang="tr-TR" b="1" dirty="0"/>
              <a:t>	Örnek: </a:t>
            </a:r>
            <a:r>
              <a:rPr lang="tr-TR" dirty="0"/>
              <a:t>Birden fazla içecek ambalajını bir arada tutmak için içecek ambalajlarını 	sararak çevreleyen plastik film ile tutamaçlar ve tabanlıklar </a:t>
            </a:r>
          </a:p>
          <a:p>
            <a:pPr marL="0" indent="0">
              <a:buNone/>
            </a:pPr>
            <a:r>
              <a:rPr lang="tr-TR" b="1" dirty="0"/>
              <a:t>	Örnek: </a:t>
            </a:r>
            <a:r>
              <a:rPr lang="tr-TR" dirty="0"/>
              <a:t>Birden fazla ambalajlı ürünü bir arada bulunduran karton kutular</a:t>
            </a:r>
          </a:p>
          <a:p>
            <a:pPr marL="0" indent="0">
              <a:buNone/>
            </a:pPr>
            <a:r>
              <a:rPr lang="tr-TR" b="1" dirty="0"/>
              <a:t>	Örnek : </a:t>
            </a:r>
            <a:r>
              <a:rPr lang="tr-TR" dirty="0"/>
              <a:t>Satış yerlerine ambalajlı ürünlerin gönderilmesi esnasında kullanılan plastik 	veya ahşap paletler üçüncül ambalajdır.</a:t>
            </a:r>
          </a:p>
          <a:p>
            <a:pPr marL="0" indent="0">
              <a:buNone/>
            </a:pPr>
            <a:endParaRPr lang="tr-TR" dirty="0"/>
          </a:p>
          <a:p>
            <a:pPr marL="0" indent="0">
              <a:buNone/>
            </a:pPr>
            <a:r>
              <a:rPr lang="tr-TR" dirty="0"/>
              <a:t>	</a:t>
            </a:r>
            <a:r>
              <a:rPr lang="tr-TR" u="sng" dirty="0">
                <a:solidFill>
                  <a:srgbClr val="FF0000"/>
                </a:solidFill>
              </a:rPr>
              <a:t>GEKAP hesaplamasında</a:t>
            </a:r>
            <a:r>
              <a:rPr lang="tr-TR" u="sng" dirty="0"/>
              <a:t>; </a:t>
            </a:r>
            <a:r>
              <a:rPr lang="tr-TR" dirty="0"/>
              <a:t>ambalaj ve ambalaja bütünleşik halde bulunan 	kapak, etiket gibi bileşenleri malzeme cinsine göre (plastik, metal, kağıt ve benzeri) 	ayrı ayrı Çevre Kanunu ek-1 sayılı listesi üzerinden değerlendirme yapılır.</a:t>
            </a:r>
          </a:p>
          <a:p>
            <a:pPr marL="0" indent="0">
              <a:buNone/>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11</a:t>
            </a:fld>
            <a:endParaRPr lang="tr-TR"/>
          </a:p>
        </p:txBody>
      </p:sp>
    </p:spTree>
    <p:extLst>
      <p:ext uri="{BB962C8B-B14F-4D97-AF65-F5344CB8AC3E}">
        <p14:creationId xmlns:p14="http://schemas.microsoft.com/office/powerpoint/2010/main" val="28140972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EB5E91-164F-A848-9DA9-42605D0E98D1}"/>
              </a:ext>
            </a:extLst>
          </p:cNvPr>
          <p:cNvSpPr>
            <a:spLocks noGrp="1"/>
          </p:cNvSpPr>
          <p:nvPr>
            <p:ph idx="1"/>
          </p:nvPr>
        </p:nvSpPr>
        <p:spPr>
          <a:xfrm>
            <a:off x="334433" y="1208760"/>
            <a:ext cx="11523133" cy="5388591"/>
          </a:xfrm>
        </p:spPr>
        <p:txBody>
          <a:bodyPr/>
          <a:lstStyle/>
          <a:p>
            <a:pPr marL="0" indent="0" algn="just">
              <a:spcBef>
                <a:spcPts val="0"/>
              </a:spcBef>
              <a:buNone/>
            </a:pPr>
            <a:r>
              <a:rPr lang="tr-TR" sz="2000" dirty="0">
                <a:solidFill>
                  <a:srgbClr val="FF0000"/>
                </a:solidFill>
                <a:latin typeface="Times New Roman" panose="02020603050405020304" pitchFamily="18" charset="0"/>
                <a:cs typeface="Times New Roman" panose="02020603050405020304" pitchFamily="18" charset="0"/>
              </a:rPr>
              <a:t>	</a:t>
            </a:r>
          </a:p>
          <a:p>
            <a:pPr marL="0" indent="0" algn="just">
              <a:spcBef>
                <a:spcPts val="0"/>
              </a:spcBef>
              <a:buNone/>
            </a:pPr>
            <a:r>
              <a:rPr lang="tr-TR" dirty="0">
                <a:solidFill>
                  <a:srgbClr val="FF0000"/>
                </a:solidFill>
                <a:latin typeface="Times New Roman" panose="02020603050405020304" pitchFamily="18" charset="0"/>
                <a:cs typeface="Times New Roman" panose="02020603050405020304" pitchFamily="18" charset="0"/>
              </a:rPr>
              <a:t>Ambalajlar, </a:t>
            </a:r>
            <a:r>
              <a:rPr lang="tr-TR" dirty="0">
                <a:latin typeface="Times New Roman" panose="02020603050405020304" pitchFamily="18" charset="0"/>
                <a:cs typeface="Times New Roman" panose="02020603050405020304" pitchFamily="18" charset="0"/>
              </a:rPr>
              <a:t>içerisinde bulunan, taşınan, korunan, saklanan ve/veya satışa sunulan ürün/eşya/malzemelerin </a:t>
            </a:r>
            <a:r>
              <a:rPr lang="tr-TR" dirty="0">
                <a:solidFill>
                  <a:srgbClr val="FF0000"/>
                </a:solidFill>
                <a:latin typeface="Times New Roman" panose="02020603050405020304" pitchFamily="18" charset="0"/>
                <a:cs typeface="Times New Roman" panose="02020603050405020304" pitchFamily="18" charset="0"/>
              </a:rPr>
              <a:t>Çevre Kanunu ek-1 sayılı listesinde olup olmamasına, bu ürün/eşya/malzemelerin tehlikeli veya tehlikesiz özellik gösterip göstermemesine bakılmaksızın </a:t>
            </a:r>
            <a:r>
              <a:rPr lang="tr-TR" dirty="0">
                <a:latin typeface="Times New Roman" panose="02020603050405020304" pitchFamily="18" charset="0"/>
                <a:cs typeface="Times New Roman" panose="02020603050405020304" pitchFamily="18" charset="0"/>
              </a:rPr>
              <a:t>geri kazanım katılım payı uygulamasına tabi tutulur.</a:t>
            </a:r>
          </a:p>
          <a:p>
            <a:pPr marL="0" indent="0" algn="just">
              <a:spcBef>
                <a:spcPts val="0"/>
              </a:spcBef>
              <a:buNone/>
            </a:pPr>
            <a:endParaRPr lang="tr-TR" dirty="0">
              <a:latin typeface="Times New Roman" panose="02020603050405020304" pitchFamily="18" charset="0"/>
              <a:cs typeface="Times New Roman" panose="02020603050405020304" pitchFamily="18" charset="0"/>
            </a:endParaRPr>
          </a:p>
          <a:p>
            <a:pPr marL="0" lvl="0" indent="0">
              <a:buNone/>
            </a:pPr>
            <a:r>
              <a:rPr lang="tr-TR" sz="2000" dirty="0"/>
              <a:t>	</a:t>
            </a:r>
            <a:r>
              <a:rPr lang="tr-TR" b="1" dirty="0">
                <a:latin typeface="Times New Roman" panose="02020603050405020304" pitchFamily="18" charset="0"/>
                <a:cs typeface="Times New Roman" panose="02020603050405020304" pitchFamily="18" charset="0"/>
              </a:rPr>
              <a:t>Örnek: </a:t>
            </a:r>
            <a:r>
              <a:rPr lang="tr-TR" dirty="0">
                <a:latin typeface="Times New Roman" panose="02020603050405020304" pitchFamily="18" charset="0"/>
                <a:cs typeface="Times New Roman" panose="02020603050405020304" pitchFamily="18" charset="0"/>
              </a:rPr>
              <a:t>Kimyasallarının kutuları</a:t>
            </a:r>
          </a:p>
          <a:p>
            <a:pPr marL="0" indent="0">
              <a:buNone/>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Örnek:</a:t>
            </a:r>
            <a:r>
              <a:rPr lang="tr-TR" dirty="0">
                <a:latin typeface="Times New Roman" panose="02020603050405020304" pitchFamily="18" charset="0"/>
                <a:cs typeface="Times New Roman" panose="02020603050405020304" pitchFamily="18" charset="0"/>
              </a:rPr>
              <a:t> Boya, vernik, </a:t>
            </a:r>
            <a:r>
              <a:rPr lang="tr-TR" dirty="0" err="1">
                <a:latin typeface="Times New Roman" panose="02020603050405020304" pitchFamily="18" charset="0"/>
                <a:cs typeface="Times New Roman" panose="02020603050405020304" pitchFamily="18" charset="0"/>
              </a:rPr>
              <a:t>solvent</a:t>
            </a:r>
            <a:r>
              <a:rPr lang="tr-TR" dirty="0">
                <a:latin typeface="Times New Roman" panose="02020603050405020304" pitchFamily="18" charset="0"/>
                <a:cs typeface="Times New Roman" panose="02020603050405020304" pitchFamily="18" charset="0"/>
              </a:rPr>
              <a:t> vb. kutuları</a:t>
            </a:r>
          </a:p>
          <a:p>
            <a:pPr marL="0" indent="0">
              <a:buNone/>
            </a:pP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Örnek:</a:t>
            </a:r>
            <a:r>
              <a:rPr lang="tr-TR" dirty="0">
                <a:latin typeface="Times New Roman" panose="02020603050405020304" pitchFamily="18" charset="0"/>
                <a:cs typeface="Times New Roman" panose="02020603050405020304" pitchFamily="18" charset="0"/>
              </a:rPr>
              <a:t> Çimento torbaları</a:t>
            </a:r>
          </a:p>
          <a:p>
            <a:pPr marL="0" indent="0">
              <a:buNone/>
            </a:pPr>
            <a:endParaRPr lang="tr-TR" sz="2000" dirty="0">
              <a:latin typeface="Times New Roman" panose="02020603050405020304" pitchFamily="18" charset="0"/>
              <a:cs typeface="Times New Roman" panose="02020603050405020304" pitchFamily="18" charset="0"/>
            </a:endParaRPr>
          </a:p>
          <a:p>
            <a:pPr marL="11" indent="0" algn="just">
              <a:lnSpc>
                <a:spcPct val="115000"/>
              </a:lnSpc>
              <a:spcAft>
                <a:spcPts val="0"/>
              </a:spcAft>
              <a:buNone/>
            </a:pPr>
            <a:endParaRPr lang="tr-TR" sz="2000" dirty="0">
              <a:latin typeface="Times New Roman" panose="02020603050405020304" pitchFamily="18" charset="0"/>
              <a:cs typeface="Times New Roman" panose="02020603050405020304" pitchFamily="18" charset="0"/>
            </a:endParaRPr>
          </a:p>
          <a:p>
            <a:pPr marL="0" lvl="0" indent="0" algn="just">
              <a:spcBef>
                <a:spcPts val="0"/>
              </a:spcBef>
              <a:buNone/>
            </a:pPr>
            <a:endParaRPr lang="tr-TR" sz="2000" dirty="0">
              <a:solidFill>
                <a:prstClr val="black"/>
              </a:solidFill>
              <a:latin typeface="Times New Roman" panose="02020603050405020304" pitchFamily="18" charset="0"/>
              <a:ea typeface="Calibri" panose="020F0502020204030204" pitchFamily="34" charset="0"/>
            </a:endParaRPr>
          </a:p>
          <a:p>
            <a:pPr marL="11" indent="0" algn="just">
              <a:lnSpc>
                <a:spcPct val="115000"/>
              </a:lnSpc>
              <a:spcAft>
                <a:spcPts val="0"/>
              </a:spcAft>
              <a:buNone/>
            </a:pPr>
            <a:endParaRPr lang="tr-TR" sz="2000" dirty="0">
              <a:latin typeface="Times New Roman" panose="02020603050405020304" pitchFamily="18" charset="0"/>
              <a:cs typeface="Times New Roman" panose="02020603050405020304" pitchFamily="18" charset="0"/>
            </a:endParaRPr>
          </a:p>
          <a:p>
            <a:pPr marL="0" indent="0" algn="just">
              <a:spcBef>
                <a:spcPts val="0"/>
              </a:spcBef>
              <a:buNone/>
            </a:pPr>
            <a:r>
              <a:rPr lang="tr-TR" sz="2000" dirty="0">
                <a:latin typeface="Times New Roman" panose="02020603050405020304" pitchFamily="18" charset="0"/>
                <a:cs typeface="Times New Roman" panose="02020603050405020304" pitchFamily="18" charset="0"/>
              </a:rPr>
              <a:t>	</a:t>
            </a:r>
          </a:p>
          <a:p>
            <a:pPr marL="0" indent="0" algn="just">
              <a:spcBef>
                <a:spcPts val="0"/>
              </a:spcBef>
              <a:buNone/>
            </a:pPr>
            <a:r>
              <a:rPr lang="tr-TR" sz="2000" dirty="0">
                <a:latin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DBE72A53-0AFC-394A-975A-057C19201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7" name="Unvan 1">
            <a:extLst>
              <a:ext uri="{FF2B5EF4-FFF2-40B4-BE49-F238E27FC236}">
                <a16:creationId xmlns:a16="http://schemas.microsoft.com/office/drawing/2014/main" id="{B76EC7CC-C205-4435-8930-F7B7D7DA0902}"/>
              </a:ext>
            </a:extLst>
          </p:cNvPr>
          <p:cNvSpPr>
            <a:spLocks noGrp="1"/>
          </p:cNvSpPr>
          <p:nvPr>
            <p:ph type="title"/>
          </p:nvPr>
        </p:nvSpPr>
        <p:spPr>
          <a:xfrm>
            <a:off x="1343608" y="260649"/>
            <a:ext cx="10513959" cy="687463"/>
          </a:xfrm>
        </p:spPr>
        <p:txBody>
          <a:bodyPr/>
          <a:lstStyle/>
          <a:p>
            <a:r>
              <a:rPr lang="tr-TR" sz="1800" dirty="0"/>
              <a:t>Ek Madde 11</a:t>
            </a:r>
            <a:br>
              <a:rPr lang="tr-TR" dirty="0"/>
            </a:br>
            <a:r>
              <a:rPr lang="tr-TR" dirty="0"/>
              <a:t>Geri Kazanım Katılım Payı Uygulamaları / Ambalajlar</a:t>
            </a:r>
          </a:p>
        </p:txBody>
      </p:sp>
    </p:spTree>
    <p:extLst>
      <p:ext uri="{BB962C8B-B14F-4D97-AF65-F5344CB8AC3E}">
        <p14:creationId xmlns:p14="http://schemas.microsoft.com/office/powerpoint/2010/main" val="3174838516"/>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EB5E91-164F-A848-9DA9-42605D0E98D1}"/>
              </a:ext>
            </a:extLst>
          </p:cNvPr>
          <p:cNvSpPr>
            <a:spLocks noGrp="1"/>
          </p:cNvSpPr>
          <p:nvPr>
            <p:ph idx="1"/>
          </p:nvPr>
        </p:nvSpPr>
        <p:spPr>
          <a:xfrm>
            <a:off x="334433" y="1208760"/>
            <a:ext cx="11523133" cy="5388591"/>
          </a:xfrm>
        </p:spPr>
        <p:txBody>
          <a:bodyPr/>
          <a:lstStyle/>
          <a:p>
            <a:pPr marL="0" indent="0" algn="just">
              <a:spcBef>
                <a:spcPts val="0"/>
              </a:spcBef>
              <a:buNone/>
            </a:pPr>
            <a:r>
              <a:rPr lang="tr-TR" sz="2000" dirty="0">
                <a:solidFill>
                  <a:srgbClr val="FF0000"/>
                </a:solidFill>
                <a:latin typeface="Times New Roman" panose="02020603050405020304" pitchFamily="18" charset="0"/>
                <a:cs typeface="Times New Roman" panose="02020603050405020304" pitchFamily="18" charset="0"/>
              </a:rPr>
              <a:t>	</a:t>
            </a:r>
          </a:p>
          <a:p>
            <a:pPr marL="0" indent="0">
              <a:buNone/>
            </a:pPr>
            <a:endParaRPr lang="tr-TR" sz="2000" dirty="0">
              <a:latin typeface="Times New Roman" panose="02020603050405020304" pitchFamily="18" charset="0"/>
              <a:cs typeface="Times New Roman" panose="02020603050405020304" pitchFamily="18" charset="0"/>
            </a:endParaRPr>
          </a:p>
          <a:p>
            <a:pPr marL="11" indent="0" algn="just">
              <a:lnSpc>
                <a:spcPct val="115000"/>
              </a:lnSpc>
              <a:spcAft>
                <a:spcPts val="0"/>
              </a:spcAft>
              <a:buNone/>
            </a:pPr>
            <a:endParaRPr lang="tr-TR" sz="2000" dirty="0">
              <a:latin typeface="Times New Roman" panose="02020603050405020304" pitchFamily="18" charset="0"/>
              <a:cs typeface="Times New Roman" panose="02020603050405020304" pitchFamily="18" charset="0"/>
            </a:endParaRPr>
          </a:p>
          <a:p>
            <a:pPr marL="0" lvl="0" indent="0" algn="just">
              <a:spcBef>
                <a:spcPts val="0"/>
              </a:spcBef>
              <a:buNone/>
            </a:pPr>
            <a:endParaRPr lang="tr-TR" sz="2000" dirty="0">
              <a:solidFill>
                <a:prstClr val="black"/>
              </a:solidFill>
              <a:latin typeface="Times New Roman" panose="02020603050405020304" pitchFamily="18" charset="0"/>
              <a:ea typeface="Calibri" panose="020F0502020204030204" pitchFamily="34" charset="0"/>
            </a:endParaRPr>
          </a:p>
          <a:p>
            <a:pPr marL="11" indent="0" algn="just">
              <a:lnSpc>
                <a:spcPct val="115000"/>
              </a:lnSpc>
              <a:spcAft>
                <a:spcPts val="0"/>
              </a:spcAft>
              <a:buNone/>
            </a:pPr>
            <a:endParaRPr lang="tr-TR" sz="2000" dirty="0">
              <a:latin typeface="Times New Roman" panose="02020603050405020304" pitchFamily="18" charset="0"/>
              <a:cs typeface="Times New Roman" panose="02020603050405020304" pitchFamily="18" charset="0"/>
            </a:endParaRPr>
          </a:p>
          <a:p>
            <a:pPr marL="0" indent="0" algn="just">
              <a:spcBef>
                <a:spcPts val="0"/>
              </a:spcBef>
              <a:buNone/>
            </a:pPr>
            <a:r>
              <a:rPr lang="tr-TR" sz="2000" dirty="0">
                <a:latin typeface="Times New Roman" panose="02020603050405020304" pitchFamily="18" charset="0"/>
                <a:cs typeface="Times New Roman" panose="02020603050405020304" pitchFamily="18" charset="0"/>
              </a:rPr>
              <a:t>	</a:t>
            </a:r>
          </a:p>
          <a:p>
            <a:pPr marL="0" indent="0" algn="just">
              <a:spcBef>
                <a:spcPts val="0"/>
              </a:spcBef>
              <a:buNone/>
            </a:pPr>
            <a:r>
              <a:rPr lang="tr-TR" sz="2000" dirty="0">
                <a:latin typeface="Times New Roman" panose="02020603050405020304" pitchFamily="18"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DBE72A53-0AFC-394A-975A-057C19201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7" name="Unvan 1">
            <a:extLst>
              <a:ext uri="{FF2B5EF4-FFF2-40B4-BE49-F238E27FC236}">
                <a16:creationId xmlns:a16="http://schemas.microsoft.com/office/drawing/2014/main" id="{B76EC7CC-C205-4435-8930-F7B7D7DA0902}"/>
              </a:ext>
            </a:extLst>
          </p:cNvPr>
          <p:cNvSpPr>
            <a:spLocks noGrp="1"/>
          </p:cNvSpPr>
          <p:nvPr>
            <p:ph type="title"/>
          </p:nvPr>
        </p:nvSpPr>
        <p:spPr>
          <a:xfrm>
            <a:off x="1343608" y="260649"/>
            <a:ext cx="10513959" cy="687463"/>
          </a:xfrm>
        </p:spPr>
        <p:txBody>
          <a:bodyPr/>
          <a:lstStyle/>
          <a:p>
            <a:r>
              <a:rPr lang="tr-TR" sz="1800" dirty="0"/>
              <a:t>Ek Madde 11</a:t>
            </a:r>
            <a:br>
              <a:rPr lang="tr-TR" dirty="0"/>
            </a:br>
            <a:r>
              <a:rPr lang="tr-TR" dirty="0"/>
              <a:t>Geri Kazanım Katılım Payı Uygulamaları / Ambalajlar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084" y="4223440"/>
            <a:ext cx="2531374" cy="2531374"/>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015" r="6841" b="20296"/>
          <a:stretch/>
        </p:blipFill>
        <p:spPr>
          <a:xfrm>
            <a:off x="2190954" y="1179079"/>
            <a:ext cx="2305196" cy="156814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686" y="1165803"/>
            <a:ext cx="2143125" cy="2143125"/>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1399" y="1479252"/>
            <a:ext cx="1267968" cy="1267968"/>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2955" y="4697540"/>
            <a:ext cx="2848007" cy="1424004"/>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3276" y="1249788"/>
            <a:ext cx="1788123" cy="1788123"/>
          </a:xfrm>
          <a:prstGeom prst="rect">
            <a:avLst/>
          </a:prstGeom>
          <a:ln>
            <a:solidFill>
              <a:schemeClr val="accent1">
                <a:alpha val="0"/>
              </a:schemeClr>
            </a:solidFill>
          </a:ln>
        </p:spPr>
      </p:pic>
      <p:pic>
        <p:nvPicPr>
          <p:cNvPr id="13"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436" y="1051297"/>
            <a:ext cx="2238375" cy="1609725"/>
          </a:xfrm>
          <a:prstGeom prst="rect">
            <a:avLst/>
          </a:prstGeom>
        </p:spPr>
      </p:pic>
      <p:pic>
        <p:nvPicPr>
          <p:cNvPr id="14" name="Resim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98983" y="3516097"/>
            <a:ext cx="2312377" cy="2312377"/>
          </a:xfrm>
          <a:prstGeom prst="rect">
            <a:avLst/>
          </a:prstGeom>
        </p:spPr>
      </p:pic>
      <p:pic>
        <p:nvPicPr>
          <p:cNvPr id="15" name="Resim 14"/>
          <p:cNvPicPr>
            <a:picLocks noChangeAspect="1"/>
          </p:cNvPicPr>
          <p:nvPr/>
        </p:nvPicPr>
        <p:blipFill rotWithShape="1">
          <a:blip r:embed="rId10" cstate="print">
            <a:extLst>
              <a:ext uri="{28A0092B-C50C-407E-A947-70E740481C1C}">
                <a14:useLocalDpi xmlns:a14="http://schemas.microsoft.com/office/drawing/2010/main" val="0"/>
              </a:ext>
            </a:extLst>
          </a:blip>
          <a:srcRect r="403" b="7436"/>
          <a:stretch/>
        </p:blipFill>
        <p:spPr>
          <a:xfrm flipH="1">
            <a:off x="2152004" y="3656374"/>
            <a:ext cx="2383096" cy="2250831"/>
          </a:xfrm>
          <a:prstGeom prst="rect">
            <a:avLst/>
          </a:prstGeom>
        </p:spPr>
      </p:pic>
      <p:pic>
        <p:nvPicPr>
          <p:cNvPr id="2" name="Resim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9459" y="2788248"/>
            <a:ext cx="1938274" cy="1938274"/>
          </a:xfrm>
          <a:prstGeom prst="rect">
            <a:avLst/>
          </a:prstGeom>
        </p:spPr>
      </p:pic>
    </p:spTree>
    <p:extLst>
      <p:ext uri="{BB962C8B-B14F-4D97-AF65-F5344CB8AC3E}">
        <p14:creationId xmlns:p14="http://schemas.microsoft.com/office/powerpoint/2010/main" val="4126780107"/>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8041" y="979908"/>
            <a:ext cx="10513959" cy="687463"/>
          </a:xfrm>
        </p:spPr>
        <p:txBody>
          <a:bodyPr/>
          <a:lstStyle/>
          <a:p>
            <a:r>
              <a:rPr lang="tr-TR" dirty="0"/>
              <a:t>Geri Kazanım Katılım Payına İlişkin </a:t>
            </a:r>
            <a:br>
              <a:rPr lang="tr-TR" dirty="0"/>
            </a:br>
            <a:r>
              <a:rPr lang="tr-TR" dirty="0"/>
              <a:t>Yönetmeliğin Uygulanmasına </a:t>
            </a:r>
            <a:br>
              <a:rPr lang="tr-TR" dirty="0"/>
            </a:br>
            <a:r>
              <a:rPr lang="tr-TR" dirty="0"/>
              <a:t>Dair Usul ve Esaslar</a:t>
            </a:r>
            <a:br>
              <a:rPr lang="tr-TR" dirty="0"/>
            </a:br>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14</a:t>
            </a:fld>
            <a:endParaRPr lang="tr-TR"/>
          </a:p>
        </p:txBody>
      </p:sp>
      <p:sp>
        <p:nvSpPr>
          <p:cNvPr id="5" name="İçerik Yer Tutucusu 4"/>
          <p:cNvSpPr txBox="1">
            <a:spLocks noGrp="1"/>
          </p:cNvSpPr>
          <p:nvPr>
            <p:ph idx="1"/>
          </p:nvPr>
        </p:nvSpPr>
        <p:spPr>
          <a:xfrm>
            <a:off x="458002" y="2244700"/>
            <a:ext cx="11523133" cy="461665"/>
          </a:xfrm>
          <a:prstGeom prst="rect">
            <a:avLst/>
          </a:prstGeom>
          <a:noFill/>
        </p:spPr>
        <p:txBody>
          <a:bodyPr wrap="square" rtlCol="0">
            <a:spAutoFit/>
          </a:bodyPr>
          <a:lstStyle/>
          <a:p>
            <a:r>
              <a:rPr lang="tr-TR" dirty="0"/>
              <a:t>7/2/2020 tarihli ve 34658 sayılı Bakan Oluru</a:t>
            </a:r>
          </a:p>
        </p:txBody>
      </p:sp>
      <p:sp>
        <p:nvSpPr>
          <p:cNvPr id="6" name="Dikdörtgen 5"/>
          <p:cNvSpPr/>
          <p:nvPr/>
        </p:nvSpPr>
        <p:spPr>
          <a:xfrm>
            <a:off x="515667" y="2900119"/>
            <a:ext cx="11851383" cy="400110"/>
          </a:xfrm>
          <a:prstGeom prst="rect">
            <a:avLst/>
          </a:prstGeom>
        </p:spPr>
        <p:txBody>
          <a:bodyPr wrap="square">
            <a:spAutoFit/>
          </a:bodyPr>
          <a:lstStyle/>
          <a:p>
            <a:r>
              <a:rPr lang="tr-TR" sz="2000" dirty="0">
                <a:hlinkClick r:id="rId2"/>
              </a:rPr>
              <a:t>https://webdosya.csb.gov.tr/db/cygm/icerikler/gekapusulesas-20200210184744.pdf</a:t>
            </a:r>
            <a:endParaRPr lang="tr-TR" sz="2000" dirty="0"/>
          </a:p>
        </p:txBody>
      </p:sp>
      <p:sp>
        <p:nvSpPr>
          <p:cNvPr id="3" name="Metin kutusu 2"/>
          <p:cNvSpPr txBox="1"/>
          <p:nvPr/>
        </p:nvSpPr>
        <p:spPr>
          <a:xfrm>
            <a:off x="458002" y="4135395"/>
            <a:ext cx="10415944" cy="193899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Yükümlülüğü bulunan tarafların tanımlanmasında; Geri Kazanım Katılım Payına İlişkin Yönetmelikte yer alan </a:t>
            </a:r>
            <a:r>
              <a:rPr lang="tr-TR" u="sng" dirty="0">
                <a:latin typeface="Times New Roman" panose="02020603050405020304" pitchFamily="18" charset="0"/>
                <a:cs typeface="Times New Roman" panose="02020603050405020304" pitchFamily="18" charset="0"/>
              </a:rPr>
              <a:t>piyasaya süren, ithalatçı, tedarikçi ve satış noktaları </a:t>
            </a:r>
            <a:r>
              <a:rPr lang="tr-TR" dirty="0">
                <a:latin typeface="Times New Roman" panose="02020603050405020304" pitchFamily="18" charset="0"/>
                <a:cs typeface="Times New Roman" panose="02020603050405020304" pitchFamily="18" charset="0"/>
              </a:rPr>
              <a:t>tanımı esas alınmak sureti ile bu usul ve esasta verilen açıklama ve örneklemeler üzerinden değerlendirme yapılır.</a:t>
            </a:r>
          </a:p>
          <a:p>
            <a:endParaRPr lang="tr-TR" dirty="0"/>
          </a:p>
        </p:txBody>
      </p:sp>
    </p:spTree>
    <p:extLst>
      <p:ext uri="{BB962C8B-B14F-4D97-AF65-F5344CB8AC3E}">
        <p14:creationId xmlns:p14="http://schemas.microsoft.com/office/powerpoint/2010/main" val="26276383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2F3FD5-FCC9-47BB-902A-5EA81BC4B790}"/>
              </a:ext>
            </a:extLst>
          </p:cNvPr>
          <p:cNvSpPr>
            <a:spLocks noGrp="1"/>
          </p:cNvSpPr>
          <p:nvPr>
            <p:ph idx="1"/>
          </p:nvPr>
        </p:nvSpPr>
        <p:spPr>
          <a:xfrm>
            <a:off x="123567" y="1301578"/>
            <a:ext cx="11966713" cy="4345459"/>
          </a:xfrm>
        </p:spPr>
        <p:txBody>
          <a:bodyPr/>
          <a:lstStyle/>
          <a:p>
            <a:pPr algn="just">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Piyasaya Süren: </a:t>
            </a:r>
            <a:r>
              <a:rPr lang="tr-TR" dirty="0">
                <a:latin typeface="Times New Roman" panose="02020603050405020304" pitchFamily="18" charset="0"/>
                <a:ea typeface="Times New Roman" panose="02020603050405020304" pitchFamily="18" charset="0"/>
                <a:cs typeface="Times New Roman" panose="02020603050405020304" pitchFamily="18" charset="0"/>
              </a:rPr>
              <a:t>Geri kazanım katılım payı uygulamasına tabi olan Çevre Kanunu ek-1 sayılı listesinde yer alan ürünlerden herhangi birini tedarik veya kullanım amacıyla bedelli veya bedelsiz olarak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ilk defa piyasada yer alması</a:t>
            </a:r>
            <a:r>
              <a:rPr lang="tr-TR" dirty="0">
                <a:latin typeface="Times New Roman" panose="02020603050405020304" pitchFamily="18" charset="0"/>
                <a:ea typeface="Times New Roman" panose="02020603050405020304" pitchFamily="18" charset="0"/>
                <a:cs typeface="Times New Roman" panose="02020603050405020304" pitchFamily="18" charset="0"/>
              </a:rPr>
              <a:t> faaliyetini gerçekleştiren kişiler. </a:t>
            </a:r>
          </a:p>
          <a:p>
            <a:pPr marL="11" indent="0" algn="just">
              <a:lnSpc>
                <a:spcPct val="115000"/>
              </a:lnSpc>
              <a:spcAft>
                <a:spcPts val="0"/>
              </a:spcAft>
              <a:buNone/>
            </a:pPr>
            <a:r>
              <a:rPr lang="tr-TR" dirty="0">
                <a:solidFill>
                  <a:prstClr val="black"/>
                </a:solidFill>
                <a:latin typeface="Times New Roman" panose="02020603050405020304" pitchFamily="18" charset="0"/>
                <a:ea typeface="Calibri" panose="020F0502020204030204" pitchFamily="34" charset="0"/>
              </a:rPr>
              <a:t>	Ambalajlar için piyasaya sürülme işlemi bu ambalajların </a:t>
            </a:r>
            <a:r>
              <a:rPr lang="tr-TR" dirty="0">
                <a:solidFill>
                  <a:srgbClr val="FF0000"/>
                </a:solidFill>
                <a:latin typeface="Times New Roman" panose="02020603050405020304" pitchFamily="18" charset="0"/>
                <a:ea typeface="Calibri" panose="020F0502020204030204" pitchFamily="34" charset="0"/>
              </a:rPr>
              <a:t>herhangi bir 	ürün/eşya/malzemenin piyasaya arzında kullanılması </a:t>
            </a:r>
            <a:r>
              <a:rPr lang="tr-TR" dirty="0">
                <a:solidFill>
                  <a:prstClr val="black"/>
                </a:solidFill>
                <a:latin typeface="Times New Roman" panose="02020603050405020304" pitchFamily="18" charset="0"/>
                <a:ea typeface="Calibri" panose="020F0502020204030204" pitchFamily="34" charset="0"/>
              </a:rPr>
              <a:t>durumunda oluşur. </a:t>
            </a:r>
          </a:p>
          <a:p>
            <a:pPr marL="11" indent="0" algn="just">
              <a:lnSpc>
                <a:spcPct val="115000"/>
              </a:lnSpc>
              <a:spcAft>
                <a:spcPts val="0"/>
              </a:spcAft>
              <a:buNone/>
            </a:pPr>
            <a:r>
              <a:rPr lang="tr-TR" dirty="0">
                <a:solidFill>
                  <a:prstClr val="black"/>
                </a:solidFill>
                <a:latin typeface="Times New Roman" panose="02020603050405020304" pitchFamily="18" charset="0"/>
                <a:ea typeface="Calibri" panose="020F0502020204030204" pitchFamily="34" charset="0"/>
              </a:rPr>
              <a:t>	Ambalaj üreticileri tarafından üretilerek veya ithal edilerek bu ambalajları kullanacaklara 	yapılan </a:t>
            </a:r>
            <a:r>
              <a:rPr lang="tr-TR" dirty="0">
                <a:solidFill>
                  <a:srgbClr val="FF0000"/>
                </a:solidFill>
                <a:latin typeface="Times New Roman" panose="02020603050405020304" pitchFamily="18" charset="0"/>
                <a:ea typeface="Calibri" panose="020F0502020204030204" pitchFamily="34" charset="0"/>
              </a:rPr>
              <a:t>boş ambalaj arzları ambalaj piyasaya sürme tanımı dışındadır</a:t>
            </a:r>
          </a:p>
          <a:p>
            <a:pPr marL="0" indent="0" algn="just">
              <a:spcAft>
                <a:spcPts val="0"/>
              </a:spcAft>
              <a:buNone/>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Piyasaya Arz Etme (Piyasaya Sürme):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GEKAP’a</a:t>
            </a:r>
            <a:r>
              <a:rPr lang="tr-TR" dirty="0">
                <a:latin typeface="Times New Roman" panose="02020603050405020304" pitchFamily="18" charset="0"/>
                <a:ea typeface="Times New Roman" panose="02020603050405020304" pitchFamily="18" charset="0"/>
                <a:cs typeface="Times New Roman" panose="02020603050405020304" pitchFamily="18" charset="0"/>
              </a:rPr>
              <a:t> tabi ürünler üzerindeki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tasarruf hakkının bir alıcıya veya onun adına hareket edenlere devredilmesi, </a:t>
            </a:r>
            <a:r>
              <a:rPr lang="tr-TR" dirty="0">
                <a:latin typeface="Times New Roman" panose="02020603050405020304" pitchFamily="18" charset="0"/>
                <a:ea typeface="Times New Roman" panose="02020603050405020304" pitchFamily="18" charset="0"/>
                <a:cs typeface="Times New Roman" panose="02020603050405020304" pitchFamily="18" charset="0"/>
              </a:rPr>
              <a:t>satış ifadesi ve ithal etme ifadesi de dâhil olmak üzere piyasaya sürmek fiili piyasaya arz etmek tanımı ile eş anlamlıdır.</a:t>
            </a:r>
            <a:endParaRPr lang="tr-TR" dirty="0">
              <a:latin typeface="Times New Roman" panose="02020603050405020304" pitchFamily="18" charset="0"/>
              <a:cs typeface="Times New Roman" panose="02020603050405020304" pitchFamily="18" charset="0"/>
            </a:endParaRPr>
          </a:p>
          <a:p>
            <a:pPr marL="0" indent="0" algn="just">
              <a:spcAft>
                <a:spcPts val="0"/>
              </a:spcAft>
              <a:buNone/>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0EE4D47C-4F7D-4EFC-B2E7-7204C83B92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dirty="0"/>
              <a:t>Tanımlar-Tanımlamalar/Piyasaya Süren</a:t>
            </a:r>
          </a:p>
        </p:txBody>
      </p:sp>
    </p:spTree>
    <p:extLst>
      <p:ext uri="{BB962C8B-B14F-4D97-AF65-F5344CB8AC3E}">
        <p14:creationId xmlns:p14="http://schemas.microsoft.com/office/powerpoint/2010/main" val="288319193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5719" y="260649"/>
            <a:ext cx="10481848" cy="8648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Tanımlar-Tanımlamalar/Piyasaya Süren</a:t>
            </a:r>
          </a:p>
        </p:txBody>
      </p:sp>
      <p:sp>
        <p:nvSpPr>
          <p:cNvPr id="3" name="İçerik Yer Tutucusu 2"/>
          <p:cNvSpPr>
            <a:spLocks noGrp="1"/>
          </p:cNvSpPr>
          <p:nvPr>
            <p:ph idx="1"/>
          </p:nvPr>
        </p:nvSpPr>
        <p:spPr>
          <a:xfrm>
            <a:off x="334434" y="1919415"/>
            <a:ext cx="11523133" cy="4462335"/>
          </a:xfrm>
        </p:spPr>
        <p:txBody>
          <a:bodyPr/>
          <a:lstStyle/>
          <a:p>
            <a:r>
              <a:rPr lang="tr-TR" b="1" dirty="0"/>
              <a:t>Örnek : </a:t>
            </a:r>
            <a:r>
              <a:rPr lang="tr-TR" dirty="0"/>
              <a:t>İçme suyu dolumu faaliyetinde bulunan (İ) işletmesi, dolum faaliyeti sonucunda kendi adı ve/veya ticari markasıyla tüketicilerin kullanımı için </a:t>
            </a:r>
            <a:r>
              <a:rPr lang="tr-TR" dirty="0">
                <a:solidFill>
                  <a:srgbClr val="FF0000"/>
                </a:solidFill>
              </a:rPr>
              <a:t>piyasaya arz etmiş olduğu </a:t>
            </a:r>
            <a:r>
              <a:rPr lang="tr-TR" dirty="0"/>
              <a:t>suyun ambalajları için piyasaya süren olarak (İ) işletmesi geri kazanım katılım payından sorumludur.</a:t>
            </a:r>
          </a:p>
          <a:p>
            <a:r>
              <a:rPr lang="tr-TR" b="1" dirty="0"/>
              <a:t> Örnek: </a:t>
            </a:r>
            <a:r>
              <a:rPr lang="tr-TR" dirty="0"/>
              <a:t>İçme suyu dolumu faaliyetinde bulunan (İ) firması dolum faaliyeti sonucunda kendi adı ve/veya ticari markasıyla ambalajlı suyu toptancıya satmıştır. Toptancı tarafından ambalajlı sular satış noktasına, satış noktası tarafından ise müşterilere/tüketicilere satılmıştır. Bu faaliyet çerçevesinde su </a:t>
            </a:r>
            <a:r>
              <a:rPr lang="tr-TR" u="sng" dirty="0">
                <a:solidFill>
                  <a:srgbClr val="FF0000"/>
                </a:solidFill>
              </a:rPr>
              <a:t>ambalajlarının toptancıya satışı (arzı) esansında oluşacak geri kazanım katılım payından piyasaya süren olarak (İ) firması sorumludur. Sonraki satışlar geri kazanım katılım payına tabi değildir.</a:t>
            </a:r>
          </a:p>
          <a:p>
            <a:endParaRPr lang="tr-TR" dirty="0"/>
          </a:p>
          <a:p>
            <a:endParaRPr lang="tr-TR" dirty="0"/>
          </a:p>
          <a:p>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16</a:t>
            </a:fld>
            <a:endParaRPr lang="tr-TR"/>
          </a:p>
        </p:txBody>
      </p:sp>
    </p:spTree>
    <p:extLst>
      <p:ext uri="{BB962C8B-B14F-4D97-AF65-F5344CB8AC3E}">
        <p14:creationId xmlns:p14="http://schemas.microsoft.com/office/powerpoint/2010/main" val="287024758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spcAft>
                <a:spcPts val="0"/>
              </a:spcAft>
              <a:buNone/>
            </a:pPr>
            <a:r>
              <a:rPr lang="tr-TR" b="1" dirty="0">
                <a:latin typeface="Times New Roman" panose="02020603050405020304" pitchFamily="18" charset="0"/>
                <a:cs typeface="Times New Roman" panose="02020603050405020304" pitchFamily="18" charset="0"/>
              </a:rPr>
              <a:t>İthal Eden (İthalatçı) : </a:t>
            </a:r>
            <a:r>
              <a:rPr lang="tr-TR" dirty="0" err="1">
                <a:latin typeface="Times New Roman" panose="02020603050405020304" pitchFamily="18" charset="0"/>
                <a:cs typeface="Times New Roman" panose="02020603050405020304" pitchFamily="18" charset="0"/>
              </a:rPr>
              <a:t>GEKAP’a</a:t>
            </a:r>
            <a:r>
              <a:rPr lang="tr-TR" dirty="0">
                <a:latin typeface="Times New Roman" panose="02020603050405020304" pitchFamily="18" charset="0"/>
                <a:cs typeface="Times New Roman" panose="02020603050405020304" pitchFamily="18" charset="0"/>
              </a:rPr>
              <a:t> tabi olan herhangi birini ithal ederek tedarik veya kullanım amacıyla bedelli veya bedelsiz olarak yurtiçi piyasada </a:t>
            </a:r>
            <a:r>
              <a:rPr lang="tr-TR" dirty="0">
                <a:solidFill>
                  <a:srgbClr val="FF0000"/>
                </a:solidFill>
                <a:latin typeface="Times New Roman" panose="02020603050405020304" pitchFamily="18" charset="0"/>
                <a:cs typeface="Times New Roman" panose="02020603050405020304" pitchFamily="18" charset="0"/>
              </a:rPr>
              <a:t>ilk defa yer almasını sağlayan kişiler. “Piyasaya Süren” </a:t>
            </a:r>
            <a:r>
              <a:rPr lang="tr-TR" dirty="0">
                <a:latin typeface="Times New Roman" panose="02020603050405020304" pitchFamily="18" charset="0"/>
                <a:cs typeface="Times New Roman" panose="02020603050405020304" pitchFamily="18" charset="0"/>
              </a:rPr>
              <a:t>olarak tanımlanmaktadırlar. </a:t>
            </a:r>
          </a:p>
          <a:p>
            <a:pPr marL="0" indent="0" algn="just">
              <a:spcAft>
                <a:spcPts val="0"/>
              </a:spcAft>
              <a:buNone/>
            </a:pPr>
            <a:r>
              <a:rPr lang="tr-TR" b="1" dirty="0">
                <a:latin typeface="Times New Roman" panose="02020603050405020304" pitchFamily="18" charset="0"/>
                <a:cs typeface="Times New Roman" panose="02020603050405020304" pitchFamily="18" charset="0"/>
              </a:rPr>
              <a:t>İthalat: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GEKAP’a</a:t>
            </a:r>
            <a:r>
              <a:rPr lang="tr-TR" dirty="0">
                <a:latin typeface="Times New Roman" panose="02020603050405020304" pitchFamily="18" charset="0"/>
                <a:cs typeface="Times New Roman" panose="02020603050405020304" pitchFamily="18" charset="0"/>
              </a:rPr>
              <a:t> tabi ürünlerin </a:t>
            </a:r>
            <a:r>
              <a:rPr lang="tr-TR" dirty="0">
                <a:solidFill>
                  <a:srgbClr val="FF0000"/>
                </a:solidFill>
                <a:latin typeface="Times New Roman" panose="02020603050405020304" pitchFamily="18" charset="0"/>
                <a:cs typeface="Times New Roman" panose="02020603050405020304" pitchFamily="18" charset="0"/>
              </a:rPr>
              <a:t>serbest dolaşıma giriş rejimi kapsamında millileştirilerek yurt içine alınması işlemidir. </a:t>
            </a:r>
            <a:endParaRPr lang="tr-TR" b="1" dirty="0"/>
          </a:p>
          <a:p>
            <a:r>
              <a:rPr lang="tr-TR" b="1" dirty="0"/>
              <a:t>Örnek : </a:t>
            </a:r>
            <a:r>
              <a:rPr lang="tr-TR" dirty="0"/>
              <a:t>Ambalajlı çikolata ithal eden gerçek/tüzel kişi ithal etmiş olduğu çikolatanın ambalajları için piyasaya sürendir ve geri kazanım katılım payı uygulamasından sorumludur. </a:t>
            </a:r>
            <a:r>
              <a:rPr lang="tr-TR" dirty="0">
                <a:solidFill>
                  <a:srgbClr val="FF0000"/>
                </a:solidFill>
              </a:rPr>
              <a:t>Geri kazanım katılım payına ilişkin beyan ve ödemeler ithalatın gerçekleştiği işlem tarihi üzerinden yapılır. İthalat sonrası yurtiçinde yapılan devir ve satışlar için geri kazanım katılım payı yükümlülüğü oluşmaz.</a:t>
            </a:r>
          </a:p>
          <a:p>
            <a:r>
              <a:rPr lang="tr-TR" b="1" dirty="0"/>
              <a:t>Örnek </a:t>
            </a:r>
            <a:r>
              <a:rPr lang="tr-TR" dirty="0"/>
              <a:t>: Yurt dışından kendi kullanımı için hammadde ithal eden sanayi işletmesi, ithal etmiş olduğu hammaddenin ambalajları için piyasaya süren olup </a:t>
            </a:r>
            <a:r>
              <a:rPr lang="tr-TR" dirty="0">
                <a:solidFill>
                  <a:srgbClr val="FF0000"/>
                </a:solidFill>
              </a:rPr>
              <a:t>ithalatın gerçekleşme tarihi itibariyle </a:t>
            </a:r>
            <a:r>
              <a:rPr lang="tr-TR" dirty="0"/>
              <a:t>bu ambalajlara yönelik geri kazanım katılım payından sorumludur.</a:t>
            </a:r>
          </a:p>
          <a:p>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17</a:t>
            </a:fld>
            <a:endParaRPr lang="tr-T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p:txBody>
          <a:bodyPr/>
          <a:lstStyle/>
          <a:p>
            <a:r>
              <a:rPr lang="tr-TR" dirty="0"/>
              <a:t>Tanımlar-Tanımlamalar/İthalatçı</a:t>
            </a:r>
          </a:p>
        </p:txBody>
      </p:sp>
    </p:spTree>
    <p:extLst>
      <p:ext uri="{BB962C8B-B14F-4D97-AF65-F5344CB8AC3E}">
        <p14:creationId xmlns:p14="http://schemas.microsoft.com/office/powerpoint/2010/main" val="357793816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000" b="1" dirty="0">
                <a:latin typeface="Times New Roman" panose="02020603050405020304" pitchFamily="18" charset="0"/>
                <a:cs typeface="Times New Roman" panose="02020603050405020304" pitchFamily="18" charset="0"/>
              </a:rPr>
              <a:t>Yetkili İthalatçı: </a:t>
            </a:r>
            <a:r>
              <a:rPr lang="tr-TR" sz="2000" dirty="0">
                <a:latin typeface="Times New Roman" panose="02020603050405020304" pitchFamily="18" charset="0"/>
                <a:cs typeface="Times New Roman" panose="02020603050405020304" pitchFamily="18" charset="0"/>
              </a:rPr>
              <a:t>İthalat işlemini, herhangi bir kişi/işletme tarafından yetkilendirilmek sureti ile bu kişi/işletmeler adına gerçekleştiren ithalatçılar "tedarikçi" vasfına haiz olup </a:t>
            </a:r>
            <a:r>
              <a:rPr lang="tr-TR" sz="2000" u="sng" dirty="0">
                <a:solidFill>
                  <a:srgbClr val="FF0000"/>
                </a:solidFill>
                <a:latin typeface="Times New Roman" panose="02020603050405020304" pitchFamily="18" charset="0"/>
                <a:cs typeface="Times New Roman" panose="02020603050405020304" pitchFamily="18" charset="0"/>
              </a:rPr>
              <a:t>yetkilendirmeyi yapan kişi/işletmeler piyasaya süren olarak geri kazanım katılım payı uygulaması sorumluluğuna sahiptirler.</a:t>
            </a:r>
            <a:r>
              <a:rPr lang="tr-TR" sz="2000" dirty="0">
                <a:latin typeface="Times New Roman" panose="02020603050405020304" pitchFamily="18" charset="0"/>
                <a:cs typeface="Times New Roman" panose="02020603050405020304" pitchFamily="18" charset="0"/>
              </a:rPr>
              <a:t> </a:t>
            </a:r>
            <a:r>
              <a:rPr lang="tr-TR" sz="2000" u="sng" dirty="0">
                <a:solidFill>
                  <a:srgbClr val="FF0000"/>
                </a:solidFill>
                <a:latin typeface="Times New Roman" panose="02020603050405020304" pitchFamily="18" charset="0"/>
                <a:cs typeface="Times New Roman" panose="02020603050405020304" pitchFamily="18" charset="0"/>
              </a:rPr>
              <a:t>Yetkili İthalatçıların yetkileri dahilinde yaptıkları ithalat işlemlerine ilişkin beyan ve ödeme yükümlüğü bulunmamaktadır.</a:t>
            </a:r>
            <a:endParaRPr lang="tr-TR" sz="2000" dirty="0">
              <a:latin typeface="Times New Roman" panose="02020603050405020304" pitchFamily="18" charset="0"/>
              <a:cs typeface="Times New Roman" panose="02020603050405020304" pitchFamily="18" charset="0"/>
            </a:endParaRPr>
          </a:p>
          <a:p>
            <a:pPr marL="0" indent="0">
              <a:buNone/>
            </a:pPr>
            <a:r>
              <a:rPr lang="tr-TR" b="1"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Örnek </a:t>
            </a:r>
            <a:r>
              <a:rPr lang="tr-TR" sz="2200" dirty="0">
                <a:latin typeface="Times New Roman" panose="02020603050405020304" pitchFamily="18" charset="0"/>
                <a:cs typeface="Times New Roman" panose="02020603050405020304" pitchFamily="18" charset="0"/>
              </a:rPr>
              <a:t>: 10.000 adet ambalajlı içecek ithal eden </a:t>
            </a:r>
            <a:r>
              <a:rPr lang="en-US" sz="2200" dirty="0">
                <a:latin typeface="Times New Roman" panose="02020603050405020304" pitchFamily="18" charset="0"/>
                <a:cs typeface="Times New Roman" panose="02020603050405020304" pitchFamily="18" charset="0"/>
              </a:rPr>
              <a:t>(X) </a:t>
            </a:r>
            <a:r>
              <a:rPr lang="tr-TR" sz="2200" dirty="0">
                <a:latin typeface="Times New Roman" panose="02020603050405020304" pitchFamily="18" charset="0"/>
                <a:cs typeface="Times New Roman" panose="02020603050405020304" pitchFamily="18" charset="0"/>
              </a:rPr>
              <a:t>gerçek/tüzel kişisi; </a:t>
            </a:r>
          </a:p>
          <a:p>
            <a:pPr marL="0" indent="0">
              <a:buNone/>
            </a:pPr>
            <a:r>
              <a:rPr lang="tr-TR" sz="2200" dirty="0">
                <a:latin typeface="Times New Roman" panose="02020603050405020304" pitchFamily="18" charset="0"/>
                <a:cs typeface="Times New Roman" panose="02020603050405020304" pitchFamily="18" charset="0"/>
              </a:rPr>
              <a:t>	7.000 adetini yurtiçinde piyasaya süren olarak faaliyet gösteren (Y) gerçek/tüzel kişisi adına/namına ithalat yetkilisi/temsilcisi sıfatı ile ithal etmiş,</a:t>
            </a:r>
          </a:p>
          <a:p>
            <a:pPr marL="0" indent="0">
              <a:buNone/>
            </a:pPr>
            <a:r>
              <a:rPr lang="tr-TR" sz="2200" dirty="0">
                <a:latin typeface="Times New Roman" panose="02020603050405020304" pitchFamily="18" charset="0"/>
                <a:cs typeface="Times New Roman" panose="02020603050405020304" pitchFamily="18" charset="0"/>
              </a:rPr>
              <a:t>	3.000 adetini ise kendi nam ve hesabına ithal etmiştir. Bu durumda; </a:t>
            </a:r>
          </a:p>
          <a:p>
            <a:pPr marL="0" indent="0">
              <a:buNone/>
            </a:pPr>
            <a:r>
              <a:rPr lang="tr-TR"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X) </a:t>
            </a:r>
            <a:r>
              <a:rPr lang="tr-TR" sz="2200" dirty="0">
                <a:latin typeface="Times New Roman" panose="02020603050405020304" pitchFamily="18" charset="0"/>
                <a:cs typeface="Times New Roman" panose="02020603050405020304" pitchFamily="18" charset="0"/>
              </a:rPr>
              <a:t>gerçek/tüzel kişisi sadece kendi adına ithal ettiği 3.000 adet içecek ambalajından ve diğer ambalajlarından (kutu, koli, kasa ve benzeri) oluşan geri kazanım katılım payından yükümlüdür.</a:t>
            </a:r>
          </a:p>
          <a:p>
            <a:pPr marL="0" indent="0">
              <a:buNone/>
            </a:pPr>
            <a:r>
              <a:rPr lang="tr-TR" sz="2200" dirty="0">
                <a:latin typeface="Times New Roman" panose="02020603050405020304" pitchFamily="18" charset="0"/>
                <a:cs typeface="Times New Roman" panose="02020603050405020304" pitchFamily="18" charset="0"/>
              </a:rPr>
              <a:t>	-7.000 adet içecek ambalajından ve diğer türdeki ambalajlarından (kutu, koli, kasa ve benzeri) oluşan geri kazanım katılım payı yükümlülüğünden (Y) gerçek/tüzel kişisi sorumludur</a:t>
            </a:r>
            <a:r>
              <a:rPr lang="tr-TR" sz="2000"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5BADFCE9-6BD7-4E11-993B-2E6AC35B8E00}" type="slidenum">
              <a:rPr lang="tr-TR" smtClean="0"/>
              <a:t>18</a:t>
            </a:fld>
            <a:endParaRPr lang="tr-T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dirty="0"/>
              <a:t>Tanımlar-Tanımlamalar/İthalatçı</a:t>
            </a:r>
          </a:p>
        </p:txBody>
      </p:sp>
    </p:spTree>
    <p:extLst>
      <p:ext uri="{BB962C8B-B14F-4D97-AF65-F5344CB8AC3E}">
        <p14:creationId xmlns:p14="http://schemas.microsoft.com/office/powerpoint/2010/main" val="39800756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8CFF63-1475-4F14-858C-81D0F37223FC}"/>
              </a:ext>
            </a:extLst>
          </p:cNvPr>
          <p:cNvSpPr>
            <a:spLocks noGrp="1"/>
          </p:cNvSpPr>
          <p:nvPr>
            <p:ph idx="1"/>
          </p:nvPr>
        </p:nvSpPr>
        <p:spPr>
          <a:xfrm>
            <a:off x="278296" y="1388647"/>
            <a:ext cx="11476382" cy="5064542"/>
          </a:xfrm>
        </p:spPr>
        <p:txBody>
          <a:bodyPr/>
          <a:lstStyle/>
          <a:p>
            <a:pPr marL="0" indent="0" algn="just">
              <a:buNone/>
            </a:pPr>
            <a:r>
              <a:rPr lang="tr-TR" b="1" dirty="0">
                <a:latin typeface="Times New Roman" panose="02020603050405020304" pitchFamily="18" charset="0"/>
                <a:cs typeface="Times New Roman" panose="02020603050405020304" pitchFamily="18" charset="0"/>
              </a:rPr>
              <a:t>Tedarik: </a:t>
            </a: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Ambalaj Tedarik Faaliyeti</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ambalajlı ürün piyasaya sürenler adına/hesabına, ambalajlı ürün/eşya/malzemenin ambalajına piyasaya sürenin adını, ticarî markasını veya ayırt edici işaretini koymak suretiyle </a:t>
            </a: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dolum/üretim yaparak piyasaya sürenlere temin/teslim etme </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faaliyetidir.</a:t>
            </a:r>
            <a:r>
              <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98051A98-241C-464B-9C8C-2CF4F7E9507C}"/>
              </a:ext>
            </a:extLst>
          </p:cNvPr>
          <p:cNvSpPr>
            <a:spLocks noGrp="1"/>
          </p:cNvSpPr>
          <p:nvPr>
            <p:ph type="sldNum" sz="quarter" idx="12"/>
          </p:nvPr>
        </p:nvSpPr>
        <p:spPr/>
        <p:txBody>
          <a:bodyPr/>
          <a:lstStyle/>
          <a:p>
            <a:fld id="{5BADFCE9-6BD7-4E11-993B-2E6AC35B8E00}" type="slidenum">
              <a:rPr lang="tr-TR" smtClean="0"/>
              <a:t>19</a:t>
            </a:fld>
            <a:endParaRPr lang="tr-TR"/>
          </a:p>
        </p:txBody>
      </p:sp>
      <p:sp>
        <p:nvSpPr>
          <p:cNvPr id="2" name="Metin kutusu 1"/>
          <p:cNvSpPr txBox="1"/>
          <p:nvPr/>
        </p:nvSpPr>
        <p:spPr>
          <a:xfrm>
            <a:off x="333764" y="3018360"/>
            <a:ext cx="10826309" cy="1938992"/>
          </a:xfrm>
          <a:prstGeom prst="rect">
            <a:avLst/>
          </a:prstGeom>
          <a:noFill/>
        </p:spPr>
        <p:txBody>
          <a:bodyPr wrap="square" rtlCol="0">
            <a:spAutoFit/>
          </a:bodyPr>
          <a:lstStyle/>
          <a:p>
            <a:r>
              <a:rPr lang="tr-TR" dirty="0"/>
              <a:t> </a:t>
            </a:r>
            <a:r>
              <a:rPr lang="tr-TR" dirty="0">
                <a:latin typeface="Times New Roman" panose="02020603050405020304" pitchFamily="18" charset="0"/>
                <a:cs typeface="Times New Roman" panose="02020603050405020304" pitchFamily="18" charset="0"/>
              </a:rPr>
              <a:t>Ambalajlı ürün tedarikçileri tarafından piyasaya sürenler adına fason olarak üretilen ambalajlı ürün/eşya/malzemenin piyasaya arzı piyasaya sürenler tarafından yapıldığından </a:t>
            </a:r>
            <a:r>
              <a:rPr lang="tr-TR" dirty="0">
                <a:solidFill>
                  <a:srgbClr val="FF0000"/>
                </a:solidFill>
                <a:latin typeface="Times New Roman" panose="02020603050405020304" pitchFamily="18" charset="0"/>
                <a:cs typeface="Times New Roman" panose="02020603050405020304" pitchFamily="18" charset="0"/>
              </a:rPr>
              <a:t>ambalajlı ürün tedarikçileri geri kazanım katılım payı uygulamasından sorumlu değildir.</a:t>
            </a:r>
          </a:p>
          <a:p>
            <a:endParaRPr lang="tr-TR" dirty="0"/>
          </a:p>
        </p:txBody>
      </p:sp>
      <p:sp>
        <p:nvSpPr>
          <p:cNvPr id="8"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dirty="0"/>
              <a:t>Tanımlar-Tanımlamalar/Tedarikçi</a:t>
            </a:r>
          </a:p>
        </p:txBody>
      </p:sp>
      <p:sp>
        <p:nvSpPr>
          <p:cNvPr id="9" name="Metin kutusu 8"/>
          <p:cNvSpPr txBox="1"/>
          <p:nvPr/>
        </p:nvSpPr>
        <p:spPr>
          <a:xfrm>
            <a:off x="352770" y="4296586"/>
            <a:ext cx="11104605" cy="1791260"/>
          </a:xfrm>
          <a:prstGeom prst="rect">
            <a:avLst/>
          </a:prstGeom>
          <a:noFill/>
        </p:spPr>
        <p:txBody>
          <a:bodyPr wrap="square" rtlCol="0">
            <a:spAutoFit/>
          </a:bodyPr>
          <a:lstStyle/>
          <a:p>
            <a:pPr marL="0" lvl="0" indent="0" algn="just">
              <a:lnSpc>
                <a:spcPct val="115000"/>
              </a:lnSpc>
              <a:spcAft>
                <a:spcPts val="0"/>
              </a:spcAft>
              <a:buNone/>
            </a:pP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None/>
            </a:pPr>
            <a:r>
              <a:rPr lang="tr-TR" dirty="0">
                <a:solidFill>
                  <a:prstClr val="black"/>
                </a:solidFill>
                <a:latin typeface="Times New Roman" panose="02020603050405020304" pitchFamily="18" charset="0"/>
                <a:ea typeface="Calibri" panose="020F0502020204030204" pitchFamily="34" charset="0"/>
              </a:rPr>
              <a:t>Tedarikçiler tarafından piyasaya sürenlere tedarik edilen </a:t>
            </a:r>
            <a:r>
              <a:rPr lang="tr-TR" dirty="0">
                <a:solidFill>
                  <a:srgbClr val="FF0000"/>
                </a:solidFill>
                <a:latin typeface="Times New Roman" panose="02020603050405020304" pitchFamily="18" charset="0"/>
                <a:ea typeface="Calibri" panose="020F0502020204030204" pitchFamily="34" charset="0"/>
              </a:rPr>
              <a:t>ambalajlı ürün teslimlerinin gerçekleşme tarihi bu ambalajlı ürünlerin piyasaya sürülme tarihidir </a:t>
            </a:r>
            <a:r>
              <a:rPr lang="tr-TR" dirty="0">
                <a:solidFill>
                  <a:prstClr val="black"/>
                </a:solidFill>
                <a:latin typeface="Times New Roman" panose="02020603050405020304" pitchFamily="18" charset="0"/>
                <a:ea typeface="Calibri" panose="020F0502020204030204" pitchFamily="34" charset="0"/>
              </a:rPr>
              <a:t>ve piyasaya sürenler tarafından bu tarih esas alınarak geri kazanım katılım payı yükümlülüğü yerine getirilir. </a:t>
            </a:r>
          </a:p>
        </p:txBody>
      </p:sp>
    </p:spTree>
    <p:extLst>
      <p:ext uri="{BB962C8B-B14F-4D97-AF65-F5344CB8AC3E}">
        <p14:creationId xmlns:p14="http://schemas.microsoft.com/office/powerpoint/2010/main" val="7700667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Çevre Kanunu Değişikliği – 10.12.2018</a:t>
            </a:r>
          </a:p>
        </p:txBody>
      </p:sp>
      <p:graphicFrame>
        <p:nvGraphicFramePr>
          <p:cNvPr id="5" name="İçerik Yer Tutucusu 4">
            <a:extLst>
              <a:ext uri="{FF2B5EF4-FFF2-40B4-BE49-F238E27FC236}">
                <a16:creationId xmlns:a16="http://schemas.microsoft.com/office/drawing/2014/main" id="{D5B64E94-DA09-6749-9F47-964525EABABB}"/>
              </a:ext>
            </a:extLst>
          </p:cNvPr>
          <p:cNvGraphicFramePr>
            <a:graphicFrameLocks noGrp="1"/>
          </p:cNvGraphicFramePr>
          <p:nvPr>
            <p:ph idx="1"/>
          </p:nvPr>
        </p:nvGraphicFramePr>
        <p:xfrm>
          <a:off x="669925" y="1347789"/>
          <a:ext cx="11522075"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5BADFCE9-6BD7-4E11-993B-2E6AC35B8E00}" type="slidenum">
              <a:rPr lang="tr-TR" smtClean="0"/>
              <a:t>2</a:t>
            </a:fld>
            <a:endParaRPr lang="tr-TR"/>
          </a:p>
        </p:txBody>
      </p:sp>
      <p:pic>
        <p:nvPicPr>
          <p:cNvPr id="7" name="Resim 6">
            <a:extLst>
              <a:ext uri="{FF2B5EF4-FFF2-40B4-BE49-F238E27FC236}">
                <a16:creationId xmlns:a16="http://schemas.microsoft.com/office/drawing/2014/main" id="{B50D5396-78F5-448E-BCDD-5B0929C9A0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000" r="19886"/>
          <a:stretch/>
        </p:blipFill>
        <p:spPr>
          <a:xfrm>
            <a:off x="3052773" y="1525955"/>
            <a:ext cx="2208340" cy="3453130"/>
          </a:xfrm>
          <a:prstGeom prst="rect">
            <a:avLst/>
          </a:prstGeom>
        </p:spPr>
      </p:pic>
      <p:pic>
        <p:nvPicPr>
          <p:cNvPr id="11" name="Resim 10">
            <a:extLst>
              <a:ext uri="{FF2B5EF4-FFF2-40B4-BE49-F238E27FC236}">
                <a16:creationId xmlns:a16="http://schemas.microsoft.com/office/drawing/2014/main" id="{92CBADD9-D031-4BA3-A7F2-3BCF18C164A6}"/>
              </a:ext>
            </a:extLst>
          </p:cNvPr>
          <p:cNvPicPr>
            <a:picLocks noChangeAspect="1"/>
          </p:cNvPicPr>
          <p:nvPr/>
        </p:nvPicPr>
        <p:blipFill>
          <a:blip r:embed="rId8"/>
          <a:stretch>
            <a:fillRect/>
          </a:stretch>
        </p:blipFill>
        <p:spPr>
          <a:xfrm>
            <a:off x="3052773" y="4770783"/>
            <a:ext cx="2307271" cy="1073425"/>
          </a:xfrm>
          <a:prstGeom prst="rect">
            <a:avLst/>
          </a:prstGeom>
        </p:spPr>
      </p:pic>
    </p:spTree>
    <p:extLst>
      <p:ext uri="{BB962C8B-B14F-4D97-AF65-F5344CB8AC3E}">
        <p14:creationId xmlns:p14="http://schemas.microsoft.com/office/powerpoint/2010/main" val="736603306"/>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4103" y="1883185"/>
            <a:ext cx="11523133" cy="5256212"/>
          </a:xfrm>
        </p:spPr>
        <p:txBody>
          <a:bodyPr/>
          <a:lstStyle/>
          <a:p>
            <a:r>
              <a:rPr lang="tr-TR" b="1" dirty="0"/>
              <a:t>Örnek: </a:t>
            </a:r>
            <a:r>
              <a:rPr lang="tr-TR" dirty="0"/>
              <a:t>Makarna üretimi ve paketlenmesi faaliyetinde bulunan (M) gerçek/tüzel kişisi, faaliyetini (L) gerçek/tüzel kişisi adına gerçekleştirmekte ve paketli makarnalar (L) gerçek/tüzel kişisinin adı ve/veya ticari markasıyla tüketicilerin kullanımı için piyasaya arz edilmektedir. </a:t>
            </a:r>
          </a:p>
          <a:p>
            <a:pPr marL="0" indent="0">
              <a:buNone/>
            </a:pPr>
            <a:r>
              <a:rPr lang="tr-TR" dirty="0"/>
              <a:t>Bu durumda piyasaya arz edilen makarna ambalajları için </a:t>
            </a:r>
            <a:r>
              <a:rPr lang="tr-TR" dirty="0">
                <a:solidFill>
                  <a:srgbClr val="FF0000"/>
                </a:solidFill>
              </a:rPr>
              <a:t>(M) gerçek/tüzel kişisi tedarikçidir. </a:t>
            </a:r>
            <a:r>
              <a:rPr lang="tr-TR" dirty="0"/>
              <a:t>Bu faaliyet çerçevesinde </a:t>
            </a:r>
            <a:r>
              <a:rPr lang="tr-TR" u="sng" dirty="0">
                <a:solidFill>
                  <a:srgbClr val="FF0000"/>
                </a:solidFill>
              </a:rPr>
              <a:t>paketlenen makarnaların (L) gerçek/tüzel kişisine satışı esnasında oluşacak geri kazanım katılım payından piyasaya süren olarak (L) gerçek/tüzel kişisi sorumludur.</a:t>
            </a:r>
            <a:r>
              <a:rPr lang="tr-TR" dirty="0"/>
              <a:t> Sonraki satışlar geri kazanım katılım payına tabi değildir.</a:t>
            </a:r>
          </a:p>
          <a:p>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20</a:t>
            </a:fld>
            <a:endParaRPr lang="tr-T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dirty="0"/>
              <a:t>Tanımlar-Tanımlamalar/Tedarikçi</a:t>
            </a:r>
          </a:p>
        </p:txBody>
      </p:sp>
    </p:spTree>
    <p:extLst>
      <p:ext uri="{BB962C8B-B14F-4D97-AF65-F5344CB8AC3E}">
        <p14:creationId xmlns:p14="http://schemas.microsoft.com/office/powerpoint/2010/main" val="403712850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EB5E91-164F-A848-9DA9-42605D0E98D1}"/>
              </a:ext>
            </a:extLst>
          </p:cNvPr>
          <p:cNvSpPr>
            <a:spLocks noGrp="1"/>
          </p:cNvSpPr>
          <p:nvPr>
            <p:ph idx="1"/>
          </p:nvPr>
        </p:nvSpPr>
        <p:spPr>
          <a:xfrm>
            <a:off x="334434" y="1051298"/>
            <a:ext cx="11523133" cy="5546053"/>
          </a:xfrm>
        </p:spPr>
        <p:txBody>
          <a:bodyPr/>
          <a:lstStyle/>
          <a:p>
            <a:pPr marL="0" indent="0" algn="just">
              <a:spcBef>
                <a:spcPts val="0"/>
              </a:spcBef>
              <a:buNone/>
            </a:pPr>
            <a:endParaRPr lang="tr-TR" sz="2000"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tr-TR" b="1" dirty="0">
                <a:latin typeface="Times New Roman" panose="02020603050405020304" pitchFamily="18" charset="0"/>
                <a:cs typeface="Times New Roman" panose="02020603050405020304" pitchFamily="18" charset="0"/>
              </a:rPr>
              <a:t>Satış Noktası: </a:t>
            </a:r>
            <a:r>
              <a:rPr lang="tr-TR" dirty="0">
                <a:latin typeface="Times New Roman" panose="02020603050405020304" pitchFamily="18" charset="0"/>
                <a:cs typeface="Times New Roman" panose="02020603050405020304" pitchFamily="18" charset="0"/>
              </a:rPr>
              <a:t>Toptan ve/veya perakende olarak mal veya ürün satışını yapan mağaza, market ve benzeri satış yerleri.</a:t>
            </a:r>
          </a:p>
          <a:p>
            <a:pPr marL="0" indent="0" algn="just">
              <a:spcBef>
                <a:spcPts val="0"/>
              </a:spcBef>
              <a:buNone/>
            </a:pPr>
            <a:endParaRPr lang="tr-TR" dirty="0"/>
          </a:p>
          <a:p>
            <a:pPr algn="just">
              <a:spcBef>
                <a:spcPts val="0"/>
              </a:spcBef>
            </a:pPr>
            <a:r>
              <a:rPr lang="tr-TR" dirty="0"/>
              <a:t>Satış noktalarında satılan ürünlerin ambalajlarının geri kazanım katılım payından bu </a:t>
            </a:r>
            <a:r>
              <a:rPr lang="tr-TR" dirty="0">
                <a:solidFill>
                  <a:srgbClr val="FF0000"/>
                </a:solidFill>
              </a:rPr>
              <a:t>ürünlerin üzerinde adını ve/veya ticari markasını bulunduran gerçek ve/veya tüzel kişiler sorumludur.</a:t>
            </a:r>
          </a:p>
          <a:p>
            <a:pPr algn="just">
              <a:spcBef>
                <a:spcPts val="0"/>
              </a:spcBef>
            </a:pPr>
            <a:r>
              <a:rPr lang="tr-TR" dirty="0">
                <a:solidFill>
                  <a:prstClr val="black"/>
                </a:solidFill>
                <a:latin typeface="Times New Roman" panose="02020603050405020304" pitchFamily="18" charset="0"/>
                <a:ea typeface="Calibri" panose="020F0502020204030204" pitchFamily="34" charset="0"/>
              </a:rPr>
              <a:t>Satış noktaları kendi adı ve/veya ticari markasıyla satışa sundukları ambalajlı ürünler için piyasaya süren olup bu ürünlerin ambalajlarının geri kazanım katılım payından sorumludurlar.</a:t>
            </a:r>
            <a:endParaRPr lang="tr-TR" dirty="0">
              <a:latin typeface="Times New Roman" panose="02020603050405020304" pitchFamily="18" charset="0"/>
              <a:cs typeface="Times New Roman" panose="02020603050405020304" pitchFamily="18" charset="0"/>
            </a:endParaRPr>
          </a:p>
          <a:p>
            <a:pPr algn="just">
              <a:spcBef>
                <a:spcPts val="0"/>
              </a:spcBef>
            </a:pP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Satış noktalarında ambalajsız ürünlerin ambalajlanarak piyasaya arz edilmesi durumunda</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satış noktaları piyasaya süren olarak tanımlanır ve bu ambalajlı malzemelerin </a:t>
            </a: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satışının (ikram ve promosyonlar dahil) gerçekleştiği tarih itibariyle geri kazanım katılım payı yükümlülüğü oluşur.</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spcBef>
                <a:spcPts val="0"/>
              </a:spcBef>
              <a:buNone/>
            </a:pPr>
            <a:endPar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endParaRPr lang="tr-TR"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endParaRPr lang="tr-TR" sz="2000" dirty="0">
              <a:solidFill>
                <a:prstClr val="black"/>
              </a:solidFill>
              <a:latin typeface="Times New Roman" panose="02020603050405020304" pitchFamily="18" charset="0"/>
              <a:cs typeface="Times New Roman" panose="02020603050405020304" pitchFamily="18" charset="0"/>
            </a:endParaRPr>
          </a:p>
          <a:p>
            <a:pPr marL="0" indent="0" algn="just">
              <a:spcBef>
                <a:spcPts val="0"/>
              </a:spcBef>
              <a:buNone/>
            </a:pPr>
            <a:endParaRPr lang="tr-TR" sz="2000" dirty="0">
              <a:solidFill>
                <a:prstClr val="black"/>
              </a:solidFill>
              <a:latin typeface="Times New Roman" panose="02020603050405020304" pitchFamily="18" charset="0"/>
              <a:cs typeface="Times New Roman" panose="02020603050405020304" pitchFamily="18" charset="0"/>
            </a:endParaRPr>
          </a:p>
          <a:p>
            <a:pPr marL="0" indent="0" algn="just">
              <a:spcBef>
                <a:spcPts val="0"/>
              </a:spcBef>
              <a:buNone/>
            </a:pPr>
            <a:endParaRPr lang="tr-TR" sz="2000" dirty="0">
              <a:solidFill>
                <a:srgbClr val="FF0000"/>
              </a:solidFill>
              <a:latin typeface="Times New Roman" panose="02020603050405020304" pitchFamily="18" charset="0"/>
              <a:cs typeface="Times New Roman" panose="02020603050405020304" pitchFamily="18" charset="0"/>
            </a:endParaRPr>
          </a:p>
          <a:p>
            <a:pPr lvl="0" algn="just">
              <a:spcBef>
                <a:spcPts val="0"/>
              </a:spcBef>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tr-TR" sz="2000" dirty="0">
                <a:solidFill>
                  <a:srgbClr val="FF0000"/>
                </a:solidFill>
                <a:latin typeface="Times New Roman" panose="02020603050405020304" pitchFamily="18" charset="0"/>
                <a:cs typeface="Times New Roman" panose="02020603050405020304" pitchFamily="18" charset="0"/>
              </a:rPr>
              <a:t>	</a:t>
            </a:r>
            <a:endParaRPr lang="tr-TR" sz="2200" dirty="0"/>
          </a:p>
        </p:txBody>
      </p:sp>
      <p:sp>
        <p:nvSpPr>
          <p:cNvPr id="4" name="Slayt Numarası Yer Tutucusu 3">
            <a:extLst>
              <a:ext uri="{FF2B5EF4-FFF2-40B4-BE49-F238E27FC236}">
                <a16:creationId xmlns:a16="http://schemas.microsoft.com/office/drawing/2014/main" id="{DBE72A53-0AFC-394A-975A-057C19201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6" name="Unvan 1">
            <a:extLst>
              <a:ext uri="{FF2B5EF4-FFF2-40B4-BE49-F238E27FC236}">
                <a16:creationId xmlns:a16="http://schemas.microsoft.com/office/drawing/2014/main" id="{AB29A95A-DDF7-408F-90EF-EF7D8E0A9637}"/>
              </a:ext>
            </a:extLst>
          </p:cNvPr>
          <p:cNvSpPr txBox="1">
            <a:spLocks/>
          </p:cNvSpPr>
          <p:nvPr/>
        </p:nvSpPr>
        <p:spPr bwMode="auto">
          <a:xfrm>
            <a:off x="1496008" y="413049"/>
            <a:ext cx="10513959" cy="6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kern="1200">
                <a:solidFill>
                  <a:schemeClr val="tx1"/>
                </a:solidFill>
                <a:latin typeface="Calibri"/>
                <a:ea typeface="+mj-ea"/>
                <a:cs typeface="Calibri"/>
              </a:defRPr>
            </a:lvl1pPr>
            <a:lvl2pPr algn="l" rtl="0" eaLnBrk="1" fontAlgn="base" hangingPunct="1">
              <a:spcBef>
                <a:spcPct val="0"/>
              </a:spcBef>
              <a:spcAft>
                <a:spcPct val="0"/>
              </a:spcAft>
              <a:defRPr sz="4000" b="1">
                <a:solidFill>
                  <a:schemeClr val="tx2"/>
                </a:solidFill>
                <a:latin typeface="Calibri" pitchFamily="34" charset="0"/>
              </a:defRPr>
            </a:lvl2pPr>
            <a:lvl3pPr algn="l" rtl="0" eaLnBrk="1" fontAlgn="base" hangingPunct="1">
              <a:spcBef>
                <a:spcPct val="0"/>
              </a:spcBef>
              <a:spcAft>
                <a:spcPct val="0"/>
              </a:spcAft>
              <a:defRPr sz="4000" b="1">
                <a:solidFill>
                  <a:schemeClr val="tx2"/>
                </a:solidFill>
                <a:latin typeface="Calibri" pitchFamily="34" charset="0"/>
              </a:defRPr>
            </a:lvl3pPr>
            <a:lvl4pPr algn="l" rtl="0" eaLnBrk="1" fontAlgn="base" hangingPunct="1">
              <a:spcBef>
                <a:spcPct val="0"/>
              </a:spcBef>
              <a:spcAft>
                <a:spcPct val="0"/>
              </a:spcAft>
              <a:defRPr sz="4000" b="1">
                <a:solidFill>
                  <a:schemeClr val="tx2"/>
                </a:solidFill>
                <a:latin typeface="Calibri" pitchFamily="34" charset="0"/>
              </a:defRPr>
            </a:lvl4pPr>
            <a:lvl5pPr algn="l" rtl="0" eaLnBrk="1" fontAlgn="base" hangingPunct="1">
              <a:spcBef>
                <a:spcPct val="0"/>
              </a:spcBef>
              <a:spcAft>
                <a:spcPct val="0"/>
              </a:spcAft>
              <a:defRPr sz="4000" b="1">
                <a:solidFill>
                  <a:schemeClr val="tx2"/>
                </a:solidFill>
                <a:latin typeface="Calibri" pitchFamily="34" charset="0"/>
              </a:defRPr>
            </a:lvl5pPr>
            <a:lvl6pPr marL="609585" algn="l" rtl="0" eaLnBrk="1" fontAlgn="base" hangingPunct="1">
              <a:spcBef>
                <a:spcPct val="0"/>
              </a:spcBef>
              <a:spcAft>
                <a:spcPct val="0"/>
              </a:spcAft>
              <a:defRPr sz="4000" b="1">
                <a:solidFill>
                  <a:schemeClr val="tx2"/>
                </a:solidFill>
                <a:latin typeface="Calibri" pitchFamily="34" charset="0"/>
              </a:defRPr>
            </a:lvl6pPr>
            <a:lvl7pPr marL="1219170" algn="l" rtl="0" eaLnBrk="1" fontAlgn="base" hangingPunct="1">
              <a:spcBef>
                <a:spcPct val="0"/>
              </a:spcBef>
              <a:spcAft>
                <a:spcPct val="0"/>
              </a:spcAft>
              <a:defRPr sz="4000" b="1">
                <a:solidFill>
                  <a:schemeClr val="tx2"/>
                </a:solidFill>
                <a:latin typeface="Calibri" pitchFamily="34" charset="0"/>
              </a:defRPr>
            </a:lvl7pPr>
            <a:lvl8pPr marL="1828754" algn="l" rtl="0" eaLnBrk="1" fontAlgn="base" hangingPunct="1">
              <a:spcBef>
                <a:spcPct val="0"/>
              </a:spcBef>
              <a:spcAft>
                <a:spcPct val="0"/>
              </a:spcAft>
              <a:defRPr sz="4000" b="1">
                <a:solidFill>
                  <a:schemeClr val="tx2"/>
                </a:solidFill>
                <a:latin typeface="Calibri" pitchFamily="34" charset="0"/>
              </a:defRPr>
            </a:lvl8pPr>
            <a:lvl9pPr marL="2438339" algn="l" rtl="0" eaLnBrk="1" fontAlgn="base" hangingPunct="1">
              <a:spcBef>
                <a:spcPct val="0"/>
              </a:spcBef>
              <a:spcAft>
                <a:spcPct val="0"/>
              </a:spcAft>
              <a:defRPr sz="4000" b="1">
                <a:solidFill>
                  <a:schemeClr val="tx2"/>
                </a:solidFill>
                <a:latin typeface="Calibri" pitchFamily="34" charset="0"/>
              </a:defRPr>
            </a:lvl9pPr>
          </a:lstStyle>
          <a:p>
            <a:r>
              <a:rPr lang="tr-TR" dirty="0"/>
              <a:t>Tanımlar-Tanımlamalar/Satış Noktası</a:t>
            </a:r>
          </a:p>
        </p:txBody>
      </p:sp>
    </p:spTree>
    <p:extLst>
      <p:ext uri="{BB962C8B-B14F-4D97-AF65-F5344CB8AC3E}">
        <p14:creationId xmlns:p14="http://schemas.microsoft.com/office/powerpoint/2010/main" val="2229873812"/>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3610" y="411367"/>
            <a:ext cx="10513959" cy="687463"/>
          </a:xfrm>
        </p:spPr>
        <p:txBody>
          <a:bodyPr/>
          <a:lstStyle/>
          <a:p>
            <a:r>
              <a:rPr lang="tr-TR" dirty="0"/>
              <a:t>Tanımlar-Tanımlamalar/Satış Noktası</a:t>
            </a:r>
            <a:br>
              <a:rPr lang="tr-TR" dirty="0"/>
            </a:br>
            <a:endParaRPr lang="tr-TR" dirty="0"/>
          </a:p>
        </p:txBody>
      </p:sp>
      <p:sp>
        <p:nvSpPr>
          <p:cNvPr id="3" name="İçerik Yer Tutucusu 2"/>
          <p:cNvSpPr>
            <a:spLocks noGrp="1"/>
          </p:cNvSpPr>
          <p:nvPr>
            <p:ph idx="1"/>
          </p:nvPr>
        </p:nvSpPr>
        <p:spPr>
          <a:xfrm>
            <a:off x="334434" y="1125539"/>
            <a:ext cx="7783955" cy="5256212"/>
          </a:xfrm>
        </p:spPr>
        <p:txBody>
          <a:bodyPr/>
          <a:lstStyle/>
          <a:p>
            <a:endParaRPr lang="tr-TR" b="1" dirty="0"/>
          </a:p>
          <a:p>
            <a:r>
              <a:rPr lang="tr-TR" b="1" dirty="0"/>
              <a:t>Örnek: </a:t>
            </a:r>
            <a:r>
              <a:rPr lang="tr-TR" dirty="0"/>
              <a:t>Satış noktasında A, B, C ve D firmalarının adları/ticari markalarıyla satışa sunulan ambalajlı içecekler için A, B, C, D firmaları ayrı ayrı piyasaya süren olarak geri kazanım katılım payından sorumludur. </a:t>
            </a:r>
          </a:p>
          <a:p>
            <a:endParaRPr lang="tr-TR" b="1" dirty="0"/>
          </a:p>
          <a:p>
            <a:pPr marL="0" indent="0">
              <a:buNone/>
            </a:pPr>
            <a:endParaRPr lang="tr-TR" b="1" dirty="0"/>
          </a:p>
          <a:p>
            <a:r>
              <a:rPr lang="tr-TR" b="1" dirty="0"/>
              <a:t>Örnek: </a:t>
            </a:r>
            <a:r>
              <a:rPr lang="tr-TR" dirty="0"/>
              <a:t>Satış noktası satışını gerçekleştirdiği açık/ambalajsız; ürünleri içine koyduğu, tabak, poşet, kaplar ve benzeri ambalajlar için piyasaya süren olarak geri kazanım katılım payından sorumludur (Satışının gerçekleştiği tarih itibariyle)</a:t>
            </a:r>
          </a:p>
        </p:txBody>
      </p:sp>
      <p:sp>
        <p:nvSpPr>
          <p:cNvPr id="4" name="Slayt Numarası Yer Tutucusu 3"/>
          <p:cNvSpPr>
            <a:spLocks noGrp="1"/>
          </p:cNvSpPr>
          <p:nvPr>
            <p:ph type="sldNum" sz="quarter" idx="12"/>
          </p:nvPr>
        </p:nvSpPr>
        <p:spPr/>
        <p:txBody>
          <a:bodyPr/>
          <a:lstStyle/>
          <a:p>
            <a:fld id="{5BADFCE9-6BD7-4E11-993B-2E6AC35B8E00}" type="slidenum">
              <a:rPr lang="tr-TR" smtClean="0"/>
              <a:t>22</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389" y="4003852"/>
            <a:ext cx="1872563" cy="2007459"/>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389" y="1228816"/>
            <a:ext cx="3390900" cy="1884731"/>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366" y="4003852"/>
            <a:ext cx="1884277" cy="1847850"/>
          </a:xfrm>
          <a:prstGeom prst="rect">
            <a:avLst/>
          </a:prstGeom>
        </p:spPr>
      </p:pic>
    </p:spTree>
    <p:extLst>
      <p:ext uri="{BB962C8B-B14F-4D97-AF65-F5344CB8AC3E}">
        <p14:creationId xmlns:p14="http://schemas.microsoft.com/office/powerpoint/2010/main" val="260056936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Tanımlar-Tanımlamalar/Satış Noktası</a:t>
            </a:r>
            <a:br>
              <a:rPr lang="tr-TR" dirty="0"/>
            </a:br>
            <a:endParaRPr lang="tr-TR" dirty="0"/>
          </a:p>
        </p:txBody>
      </p:sp>
      <p:sp>
        <p:nvSpPr>
          <p:cNvPr id="3" name="İçerik Yer Tutucusu 2"/>
          <p:cNvSpPr>
            <a:spLocks noGrp="1"/>
          </p:cNvSpPr>
          <p:nvPr>
            <p:ph idx="1"/>
          </p:nvPr>
        </p:nvSpPr>
        <p:spPr/>
        <p:txBody>
          <a:bodyPr/>
          <a:lstStyle/>
          <a:p>
            <a:r>
              <a:rPr lang="tr-TR" dirty="0"/>
              <a:t>Kafeterya işletmesi çay, kahve gibi içecekleri müşterilerine tek kullanımlık bardaklarda (kapaklı ve/veya kapaksız, kağıt-karton ve/veya plastik ağırlıklı </a:t>
            </a:r>
            <a:r>
              <a:rPr lang="tr-TR" dirty="0" err="1"/>
              <a:t>kompozit</a:t>
            </a:r>
            <a:r>
              <a:rPr lang="tr-TR" dirty="0"/>
              <a:t> malzemeden imal edilmiş) sunmaktadır. </a:t>
            </a:r>
          </a:p>
          <a:p>
            <a:pPr marL="533386" lvl="1" indent="0">
              <a:buNone/>
            </a:pPr>
            <a:r>
              <a:rPr lang="tr-TR" sz="2400" dirty="0"/>
              <a:t>Bu durumda; kafeterya işleticisi, içecek ürünlerini müşterilerine sunarken kullandığı tek kullanımlık bardaklar (kapaklı ve/veya kapaksız, kağıt-karton ve/veya plastik ağırlıklı </a:t>
            </a:r>
            <a:r>
              <a:rPr lang="tr-TR" sz="2400" dirty="0" err="1"/>
              <a:t>kompozit</a:t>
            </a:r>
            <a:r>
              <a:rPr lang="tr-TR" sz="2400" dirty="0"/>
              <a:t> malzemeden imal edilmiş) için piyasaya süren konumundadır.  </a:t>
            </a:r>
          </a:p>
        </p:txBody>
      </p:sp>
      <p:sp>
        <p:nvSpPr>
          <p:cNvPr id="4" name="Slayt Numarası Yer Tutucusu 3"/>
          <p:cNvSpPr>
            <a:spLocks noGrp="1"/>
          </p:cNvSpPr>
          <p:nvPr>
            <p:ph type="sldNum" sz="quarter" idx="12"/>
          </p:nvPr>
        </p:nvSpPr>
        <p:spPr/>
        <p:txBody>
          <a:bodyPr/>
          <a:lstStyle/>
          <a:p>
            <a:fld id="{5BADFCE9-6BD7-4E11-993B-2E6AC35B8E00}" type="slidenum">
              <a:rPr lang="tr-TR" smtClean="0"/>
              <a:t>23</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59" y="4099894"/>
            <a:ext cx="4096330" cy="2181163"/>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099" y="4104015"/>
            <a:ext cx="2906463" cy="2177042"/>
          </a:xfrm>
          <a:prstGeom prst="rect">
            <a:avLst/>
          </a:prstGeom>
        </p:spPr>
      </p:pic>
    </p:spTree>
    <p:extLst>
      <p:ext uri="{BB962C8B-B14F-4D97-AF65-F5344CB8AC3E}">
        <p14:creationId xmlns:p14="http://schemas.microsoft.com/office/powerpoint/2010/main" val="170594057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EB5E91-164F-A848-9DA9-42605D0E98D1}"/>
              </a:ext>
            </a:extLst>
          </p:cNvPr>
          <p:cNvSpPr>
            <a:spLocks noGrp="1"/>
          </p:cNvSpPr>
          <p:nvPr>
            <p:ph idx="1"/>
          </p:nvPr>
        </p:nvSpPr>
        <p:spPr>
          <a:xfrm>
            <a:off x="334434" y="1208761"/>
            <a:ext cx="10638366" cy="2405296"/>
          </a:xfrm>
        </p:spPr>
        <p:txBody>
          <a:bodyPr/>
          <a:lstStyle/>
          <a:p>
            <a:pPr marL="0" lvl="0" indent="0" algn="just">
              <a:spcBef>
                <a:spcPts val="0"/>
              </a:spcBef>
              <a:buNone/>
            </a:pPr>
            <a:endParaRPr lang="tr-TR" sz="2000" dirty="0">
              <a:solidFill>
                <a:prstClr val="black"/>
              </a:solidFill>
              <a:latin typeface="Times New Roman" panose="02020603050405020304" pitchFamily="18" charset="0"/>
              <a:ea typeface="Calibri" panose="020F0502020204030204" pitchFamily="34" charset="0"/>
            </a:endParaRPr>
          </a:p>
          <a:p>
            <a:pPr marL="0" lvl="0" indent="0" algn="just">
              <a:spcBef>
                <a:spcPts val="0"/>
              </a:spcBef>
              <a:buNone/>
            </a:pPr>
            <a:endParaRPr lang="tr-TR" sz="2000" dirty="0">
              <a:solidFill>
                <a:prstClr val="black"/>
              </a:solidFill>
              <a:latin typeface="Times New Roman" panose="02020603050405020304" pitchFamily="18" charset="0"/>
              <a:ea typeface="Calibri" panose="020F0502020204030204" pitchFamily="34" charset="0"/>
            </a:endParaRPr>
          </a:p>
          <a:p>
            <a:pPr marL="0" indent="0" algn="just">
              <a:lnSpc>
                <a:spcPct val="115000"/>
              </a:lnSpc>
              <a:spcAft>
                <a:spcPts val="0"/>
              </a:spcAft>
              <a:buNone/>
            </a:pP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Ücretlendirmeye tabi olmayan plastik poşetler ve diğer torbalar ambalaj olarak değerlendirilir </a:t>
            </a:r>
            <a:r>
              <a:rPr lang="tr-TR" dirty="0">
                <a:latin typeface="Times New Roman" panose="02020603050405020304" pitchFamily="18" charset="0"/>
                <a:ea typeface="Calibri" panose="020F0502020204030204" pitchFamily="34" charset="0"/>
                <a:cs typeface="Times New Roman" panose="02020603050405020304" pitchFamily="18" charset="0"/>
              </a:rPr>
              <a:t>ve geri kazanım katılım payına tabidir. Geri kazanım katılım payından piyasaya sürenler </a:t>
            </a: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(satış noktaları, kargo firmaları vb.) ambalaj cinsine göre kilogram bazında </a:t>
            </a:r>
            <a:r>
              <a:rPr lang="tr-TR" dirty="0">
                <a:latin typeface="Times New Roman" panose="02020603050405020304" pitchFamily="18" charset="0"/>
                <a:ea typeface="Calibri" panose="020F0502020204030204" pitchFamily="34" charset="0"/>
                <a:cs typeface="Times New Roman" panose="02020603050405020304" pitchFamily="18" charset="0"/>
              </a:rPr>
              <a:t>sorumludur.</a:t>
            </a:r>
          </a:p>
          <a:p>
            <a:pPr marL="0" lvl="0" indent="0" algn="just">
              <a:spcBef>
                <a:spcPts val="0"/>
              </a:spcBef>
              <a:buNone/>
            </a:pPr>
            <a:endPar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tr-TR" sz="2000"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tr-TR" sz="2000" dirty="0">
                <a:solidFill>
                  <a:srgbClr val="FF0000"/>
                </a:solidFill>
                <a:latin typeface="Times New Roman" panose="02020603050405020304" pitchFamily="18" charset="0"/>
                <a:cs typeface="Times New Roman" panose="02020603050405020304" pitchFamily="18" charset="0"/>
              </a:rPr>
              <a:t>	</a:t>
            </a:r>
            <a:endParaRPr lang="tr-TR" sz="2200" dirty="0"/>
          </a:p>
        </p:txBody>
      </p:sp>
      <p:sp>
        <p:nvSpPr>
          <p:cNvPr id="4" name="Slayt Numarası Yer Tutucusu 3">
            <a:extLst>
              <a:ext uri="{FF2B5EF4-FFF2-40B4-BE49-F238E27FC236}">
                <a16:creationId xmlns:a16="http://schemas.microsoft.com/office/drawing/2014/main" id="{DBE72A53-0AFC-394A-975A-057C19201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7" name="Unvan 1">
            <a:extLst>
              <a:ext uri="{FF2B5EF4-FFF2-40B4-BE49-F238E27FC236}">
                <a16:creationId xmlns:a16="http://schemas.microsoft.com/office/drawing/2014/main" id="{B76EC7CC-C205-4435-8930-F7B7D7DA0902}"/>
              </a:ext>
            </a:extLst>
          </p:cNvPr>
          <p:cNvSpPr>
            <a:spLocks noGrp="1"/>
          </p:cNvSpPr>
          <p:nvPr>
            <p:ph type="title"/>
          </p:nvPr>
        </p:nvSpPr>
        <p:spPr>
          <a:xfrm>
            <a:off x="1343608" y="260649"/>
            <a:ext cx="10513959" cy="687463"/>
          </a:xfrm>
        </p:spPr>
        <p:txBody>
          <a:bodyPr/>
          <a:lstStyle/>
          <a:p>
            <a:r>
              <a:rPr lang="tr-TR" sz="1800" dirty="0"/>
              <a:t>Ek Madde 11</a:t>
            </a:r>
            <a:br>
              <a:rPr lang="tr-TR" dirty="0"/>
            </a:br>
            <a:r>
              <a:rPr lang="tr-TR" dirty="0"/>
              <a:t>Geri Kazanım Katılım Payı Uygulamaları / Ücretlendirmeye Tabi Olmayan Poşetler</a:t>
            </a:r>
          </a:p>
        </p:txBody>
      </p:sp>
      <p:sp>
        <p:nvSpPr>
          <p:cNvPr id="2" name="Metin kutusu 1"/>
          <p:cNvSpPr txBox="1"/>
          <p:nvPr/>
        </p:nvSpPr>
        <p:spPr>
          <a:xfrm>
            <a:off x="557348" y="3718560"/>
            <a:ext cx="7184572" cy="2492990"/>
          </a:xfrm>
          <a:prstGeom prst="rect">
            <a:avLst/>
          </a:prstGeom>
          <a:noFill/>
        </p:spPr>
        <p:txBody>
          <a:bodyPr wrap="square" rtlCol="0">
            <a:spAutoFit/>
          </a:bodyPr>
          <a:lstStyle/>
          <a:p>
            <a:r>
              <a:rPr lang="tr-TR" sz="2200" b="1" dirty="0">
                <a:latin typeface="Times New Roman" panose="02020603050405020304" pitchFamily="18" charset="0"/>
                <a:cs typeface="Times New Roman" panose="02020603050405020304" pitchFamily="18" charset="0"/>
              </a:rPr>
              <a:t>Örnek: </a:t>
            </a:r>
            <a:r>
              <a:rPr lang="tr-TR" sz="2200" dirty="0">
                <a:latin typeface="Times New Roman" panose="02020603050405020304" pitchFamily="18" charset="0"/>
                <a:cs typeface="Times New Roman" panose="02020603050405020304" pitchFamily="18" charset="0"/>
              </a:rPr>
              <a:t>Ürünlerin taşınması için tüketicilere ücretsiz olarak kâğıt poşet veren satış noktası;</a:t>
            </a:r>
          </a:p>
          <a:p>
            <a:r>
              <a:rPr lang="tr-TR" sz="2200" dirty="0">
                <a:latin typeface="Times New Roman" panose="02020603050405020304" pitchFamily="18" charset="0"/>
                <a:cs typeface="Times New Roman" panose="02020603050405020304" pitchFamily="18" charset="0"/>
              </a:rPr>
              <a:t>Bu poşetlerin ambalaj olarak değerlendirilmesi sebebiyle geri kazanım katılım payı yükümlülüğü bulunmaktadır. Çevre Kanununun ekli 1 sayılı listesinde yer alan Kâğıt Karton Ambalaj başlığı altında ağırlık bazında tahsil edilir.</a:t>
            </a:r>
            <a:endParaRPr lang="tr-TR" sz="2200" dirty="0">
              <a:solidFill>
                <a:srgbClr val="FF0000"/>
              </a:solidFill>
              <a:latin typeface="Times New Roman" panose="02020603050405020304" pitchFamily="18" charset="0"/>
              <a:cs typeface="Times New Roman" panose="02020603050405020304" pitchFamily="18" charset="0"/>
            </a:endParaRP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405" y="5002451"/>
            <a:ext cx="2752725" cy="165735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741" y="3326674"/>
            <a:ext cx="1882389" cy="1882389"/>
          </a:xfrm>
          <a:prstGeom prst="rect">
            <a:avLst/>
          </a:prstGeom>
        </p:spPr>
      </p:pic>
    </p:spTree>
    <p:extLst>
      <p:ext uri="{BB962C8B-B14F-4D97-AF65-F5344CB8AC3E}">
        <p14:creationId xmlns:p14="http://schemas.microsoft.com/office/powerpoint/2010/main" val="4086670436"/>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8051A98-241C-464B-9C8C-2CF4F7E9507C}"/>
              </a:ext>
            </a:extLst>
          </p:cNvPr>
          <p:cNvSpPr>
            <a:spLocks noGrp="1"/>
          </p:cNvSpPr>
          <p:nvPr>
            <p:ph type="sldNum" sz="quarter" idx="12"/>
          </p:nvPr>
        </p:nvSpPr>
        <p:spPr/>
        <p:txBody>
          <a:bodyPr/>
          <a:lstStyle/>
          <a:p>
            <a:fld id="{5BADFCE9-6BD7-4E11-993B-2E6AC35B8E00}" type="slidenum">
              <a:rPr lang="tr-TR" smtClean="0"/>
              <a:t>25</a:t>
            </a:fld>
            <a:endParaRPr lang="tr-TR"/>
          </a:p>
        </p:txBody>
      </p:sp>
      <p:sp>
        <p:nvSpPr>
          <p:cNvPr id="5" name="Unvan 1">
            <a:extLst>
              <a:ext uri="{FF2B5EF4-FFF2-40B4-BE49-F238E27FC236}">
                <a16:creationId xmlns:a16="http://schemas.microsoft.com/office/drawing/2014/main" id="{534ABCC7-29DD-48A3-B541-53C0FCCF462D}"/>
              </a:ext>
            </a:extLst>
          </p:cNvPr>
          <p:cNvSpPr>
            <a:spLocks noGrp="1"/>
          </p:cNvSpPr>
          <p:nvPr>
            <p:ph type="title"/>
          </p:nvPr>
        </p:nvSpPr>
        <p:spPr>
          <a:xfrm>
            <a:off x="1343610" y="383094"/>
            <a:ext cx="10513959" cy="1144081"/>
          </a:xfrm>
        </p:spPr>
        <p:txBody>
          <a:bodyPr/>
          <a:lstStyle/>
          <a:p>
            <a:r>
              <a:rPr lang="tr-TR" sz="1800" dirty="0"/>
              <a:t>Ek Madde 11</a:t>
            </a:r>
            <a:br>
              <a:rPr lang="tr-TR" dirty="0"/>
            </a:br>
            <a:r>
              <a:rPr lang="tr-TR" dirty="0"/>
              <a:t>Geri Kazanım Katılım Payı Uygulamaları</a:t>
            </a:r>
            <a:br>
              <a:rPr lang="tr-TR" dirty="0"/>
            </a:b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MADDE 5</a:t>
            </a:r>
            <a:r>
              <a:rPr lang="tr-TR" dirty="0">
                <a:latin typeface="Calibri" panose="020F0502020204030204" pitchFamily="34" charset="0"/>
                <a:ea typeface="Calibri" panose="020F0502020204030204" pitchFamily="34" charset="0"/>
                <a:cs typeface="Times New Roman" panose="02020603050405020304" pitchFamily="18" charset="0"/>
              </a:rPr>
              <a:t>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2" name="İçerik Yer Tutucusu 1">
            <a:extLst>
              <a:ext uri="{FF2B5EF4-FFF2-40B4-BE49-F238E27FC236}">
                <a16:creationId xmlns:a16="http://schemas.microsoft.com/office/drawing/2014/main" id="{C2406EC5-CE55-473F-8955-6A2ECC809596}"/>
              </a:ext>
            </a:extLst>
          </p:cNvPr>
          <p:cNvSpPr>
            <a:spLocks noGrp="1"/>
          </p:cNvSpPr>
          <p:nvPr>
            <p:ph idx="1"/>
          </p:nvPr>
        </p:nvSpPr>
        <p:spPr>
          <a:xfrm>
            <a:off x="385876" y="1376363"/>
            <a:ext cx="11420247" cy="5227639"/>
          </a:xfrm>
        </p:spPr>
        <p:txBody>
          <a:bodyPr/>
          <a:lstStyle/>
          <a:p>
            <a:pPr marL="0" indent="0">
              <a:lnSpc>
                <a:spcPct val="107000"/>
              </a:lnSpc>
              <a:spcAft>
                <a:spcPts val="800"/>
              </a:spcAft>
              <a:buNone/>
            </a:pPr>
            <a:r>
              <a:rPr lang="tr-TR" sz="1800" b="1" dirty="0"/>
              <a:t>(2) </a:t>
            </a:r>
            <a:r>
              <a:rPr lang="tr-TR" sz="1800" dirty="0">
                <a:latin typeface="Calibri" panose="020F0502020204030204" pitchFamily="34" charset="0"/>
                <a:ea typeface="Calibri" panose="020F0502020204030204" pitchFamily="34" charset="0"/>
                <a:cs typeface="Times New Roman" panose="02020603050405020304" pitchFamily="18" charset="0"/>
              </a:rPr>
              <a:t>Geri kazanım/geri dönüşüm yolu ile elde edilenlerden de geri kazanım katılım payı alınır.</a:t>
            </a:r>
          </a:p>
          <a:p>
            <a:pPr marL="0" indent="0">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(5)</a:t>
            </a:r>
            <a:r>
              <a:rPr lang="tr-TR" sz="1800" dirty="0">
                <a:solidFill>
                  <a:srgbClr val="1C283D"/>
                </a:solidFill>
                <a:latin typeface="Calibri" panose="020F0502020204030204" pitchFamily="34" charset="0"/>
              </a:rPr>
              <a:t> </a:t>
            </a:r>
            <a:r>
              <a:rPr lang="tr-TR" sz="1800" dirty="0">
                <a:latin typeface="Calibri" panose="020F0502020204030204" pitchFamily="34" charset="0"/>
                <a:ea typeface="Calibri" panose="020F0502020204030204" pitchFamily="34" charset="0"/>
                <a:cs typeface="Times New Roman" panose="02020603050405020304" pitchFamily="18" charset="0"/>
              </a:rPr>
              <a:t>İthalatçılardan geri kazanım katılım payı alınır. (PS tarafından yetkilendirilen ithalatçılar hariç)</a:t>
            </a:r>
          </a:p>
          <a:p>
            <a:pPr marL="0" indent="0">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Örneğin; </a:t>
            </a:r>
            <a:r>
              <a:rPr lang="tr-TR" sz="1800" dirty="0">
                <a:latin typeface="Calibri" panose="020F0502020204030204" pitchFamily="34" charset="0"/>
                <a:ea typeface="Calibri" panose="020F0502020204030204" pitchFamily="34" charset="0"/>
                <a:cs typeface="Times New Roman" panose="02020603050405020304" pitchFamily="18" charset="0"/>
              </a:rPr>
              <a:t>Piyasaya süren ile ithalatçı arasında imza altına alınan sözleşmede ambalajların geri kazanım katılım payını hangi tarafça karşılanacağı açık hükme bağlı olması durumunda.</a:t>
            </a:r>
          </a:p>
          <a:p>
            <a:pPr marL="0" indent="0">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(9) </a:t>
            </a:r>
            <a:r>
              <a:rPr lang="tr-TR" sz="1800" dirty="0">
                <a:latin typeface="Calibri" panose="020F0502020204030204" pitchFamily="34" charset="0"/>
                <a:ea typeface="Calibri" panose="020F0502020204030204" pitchFamily="34" charset="0"/>
                <a:cs typeface="Times New Roman" panose="02020603050405020304" pitchFamily="18" charset="0"/>
              </a:rPr>
              <a:t>Kanunun ek-1 sayılı listesinde yer alan ürün ve malzemelere yönelik özel hüküm ve yükümlülükler ilgili mevzuatı uyarınca ayrıca yerine getirilir. </a:t>
            </a:r>
          </a:p>
          <a:p>
            <a:pPr marL="0" indent="0">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Örneğin; </a:t>
            </a:r>
            <a:r>
              <a:rPr lang="tr-TR" sz="1800" dirty="0">
                <a:latin typeface="Calibri" panose="020F0502020204030204" pitchFamily="34" charset="0"/>
                <a:ea typeface="Calibri" panose="020F0502020204030204" pitchFamily="34" charset="0"/>
                <a:cs typeface="Times New Roman" panose="02020603050405020304" pitchFamily="18" charset="0"/>
              </a:rPr>
              <a:t>Ambalaj Atıklarının Kontrolü Yönetmeliği hali hazırda yürürlükte olup, söz konusu mevzuata ilişkin bildirim, beyan ve geri kazanım hedeflerinin yerine getirilmesi iş ve işlemleri yapılacaktır.</a:t>
            </a:r>
          </a:p>
          <a:p>
            <a:pPr marL="0" indent="0">
              <a:lnSpc>
                <a:spcPct val="107000"/>
              </a:lnSpc>
              <a:spcAft>
                <a:spcPts val="800"/>
              </a:spcAft>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1800" dirty="0"/>
          </a:p>
        </p:txBody>
      </p:sp>
    </p:spTree>
    <p:extLst>
      <p:ext uri="{BB962C8B-B14F-4D97-AF65-F5344CB8AC3E}">
        <p14:creationId xmlns:p14="http://schemas.microsoft.com/office/powerpoint/2010/main" val="359214637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EB5E91-164F-A848-9DA9-42605D0E98D1}"/>
              </a:ext>
            </a:extLst>
          </p:cNvPr>
          <p:cNvSpPr>
            <a:spLocks noGrp="1"/>
          </p:cNvSpPr>
          <p:nvPr>
            <p:ph idx="1"/>
          </p:nvPr>
        </p:nvSpPr>
        <p:spPr>
          <a:xfrm>
            <a:off x="649356" y="1208761"/>
            <a:ext cx="10323443" cy="1891490"/>
          </a:xfrm>
        </p:spPr>
        <p:txBody>
          <a:bodyPr/>
          <a:lstStyle/>
          <a:p>
            <a:pPr marL="0" indent="0" algn="just">
              <a:spcBef>
                <a:spcPts val="0"/>
              </a:spcBef>
              <a:buNone/>
            </a:pPr>
            <a:endParaRPr lang="tr-TR" sz="2000"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buNone/>
            </a:pPr>
            <a:r>
              <a:rPr lang="tr-TR" b="1" u="sng" dirty="0">
                <a:latin typeface="Times New Roman" panose="02020603050405020304" pitchFamily="18" charset="0"/>
                <a:ea typeface="Calibri" panose="020F0502020204030204" pitchFamily="34" charset="0"/>
                <a:cs typeface="Times New Roman" panose="02020603050405020304" pitchFamily="18" charset="0"/>
              </a:rPr>
              <a:t>Yönetmelik 5 </a:t>
            </a:r>
            <a:r>
              <a:rPr lang="tr-TR" b="1" u="sng" dirty="0" err="1">
                <a:latin typeface="Times New Roman" panose="02020603050405020304" pitchFamily="18" charset="0"/>
                <a:ea typeface="Calibri" panose="020F0502020204030204" pitchFamily="34" charset="0"/>
                <a:cs typeface="Times New Roman" panose="02020603050405020304" pitchFamily="18" charset="0"/>
              </a:rPr>
              <a:t>nci</a:t>
            </a:r>
            <a:r>
              <a:rPr lang="tr-TR" b="1" u="sng" dirty="0">
                <a:latin typeface="Times New Roman" panose="02020603050405020304" pitchFamily="18" charset="0"/>
                <a:ea typeface="Calibri" panose="020F0502020204030204" pitchFamily="34" charset="0"/>
                <a:cs typeface="Times New Roman" panose="02020603050405020304" pitchFamily="18" charset="0"/>
              </a:rPr>
              <a:t> madde 12 </a:t>
            </a:r>
            <a:r>
              <a:rPr lang="tr-TR" b="1" u="sng" dirty="0" err="1">
                <a:latin typeface="Times New Roman" panose="02020603050405020304" pitchFamily="18" charset="0"/>
                <a:ea typeface="Calibri" panose="020F0502020204030204" pitchFamily="34" charset="0"/>
                <a:cs typeface="Times New Roman" panose="02020603050405020304" pitchFamily="18" charset="0"/>
              </a:rPr>
              <a:t>nci</a:t>
            </a:r>
            <a:r>
              <a:rPr lang="tr-TR" b="1" u="sng" dirty="0">
                <a:latin typeface="Times New Roman" panose="02020603050405020304" pitchFamily="18" charset="0"/>
                <a:ea typeface="Calibri" panose="020F0502020204030204" pitchFamily="34" charset="0"/>
                <a:cs typeface="Times New Roman" panose="02020603050405020304" pitchFamily="18" charset="0"/>
              </a:rPr>
              <a:t> fıkra</a:t>
            </a:r>
          </a:p>
          <a:p>
            <a:pPr marL="0" indent="0" algn="just">
              <a:spcBef>
                <a:spcPts val="0"/>
              </a:spcBef>
              <a:buNone/>
            </a:pP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Geri kazanım katılım payına tabi olan ürünlerin </a:t>
            </a:r>
            <a:r>
              <a:rPr lang="tr-TR" dirty="0">
                <a:latin typeface="Times New Roman" panose="02020603050405020304" pitchFamily="18" charset="0"/>
                <a:ea typeface="Calibri" panose="020F0502020204030204" pitchFamily="34" charset="0"/>
                <a:cs typeface="Times New Roman" panose="02020603050405020304" pitchFamily="18" charset="0"/>
              </a:rPr>
              <a:t>birincil (satış) ambalajları için beyan yapılır ancak bu ambalajlar için geri kazanım katılım payı tahsil edilmez, diğer ambalajları için geri kazanım katılım payı tahsil edilir.</a:t>
            </a:r>
          </a:p>
          <a:p>
            <a:pPr marL="0" indent="0" algn="just">
              <a:spcBef>
                <a:spcPts val="0"/>
              </a:spcBef>
              <a:buNone/>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endParaRPr lang="tr-TR" sz="2200" dirty="0"/>
          </a:p>
        </p:txBody>
      </p:sp>
      <p:sp>
        <p:nvSpPr>
          <p:cNvPr id="4" name="Slayt Numarası Yer Tutucusu 3">
            <a:extLst>
              <a:ext uri="{FF2B5EF4-FFF2-40B4-BE49-F238E27FC236}">
                <a16:creationId xmlns:a16="http://schemas.microsoft.com/office/drawing/2014/main" id="{DBE72A53-0AFC-394A-975A-057C19201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7" name="Unvan 1">
            <a:extLst>
              <a:ext uri="{FF2B5EF4-FFF2-40B4-BE49-F238E27FC236}">
                <a16:creationId xmlns:a16="http://schemas.microsoft.com/office/drawing/2014/main" id="{B76EC7CC-C205-4435-8930-F7B7D7DA0902}"/>
              </a:ext>
            </a:extLst>
          </p:cNvPr>
          <p:cNvSpPr>
            <a:spLocks noGrp="1"/>
          </p:cNvSpPr>
          <p:nvPr>
            <p:ph type="title"/>
          </p:nvPr>
        </p:nvSpPr>
        <p:spPr>
          <a:xfrm>
            <a:off x="1343608" y="260649"/>
            <a:ext cx="10513959" cy="687463"/>
          </a:xfrm>
        </p:spPr>
        <p:txBody>
          <a:bodyPr/>
          <a:lstStyle/>
          <a:p>
            <a:r>
              <a:rPr lang="tr-TR" sz="1800" dirty="0"/>
              <a:t>Ek Madde 11</a:t>
            </a:r>
            <a:br>
              <a:rPr lang="tr-TR" dirty="0"/>
            </a:br>
            <a:r>
              <a:rPr lang="tr-TR" dirty="0"/>
              <a:t>Geri Kazanım Katılım Payı Uygulamaları / İstisnalar</a:t>
            </a:r>
          </a:p>
        </p:txBody>
      </p:sp>
      <p:sp>
        <p:nvSpPr>
          <p:cNvPr id="5" name="İçerik Yer Tutucusu 2"/>
          <p:cNvSpPr txBox="1">
            <a:spLocks/>
          </p:cNvSpPr>
          <p:nvPr/>
        </p:nvSpPr>
        <p:spPr bwMode="auto">
          <a:xfrm>
            <a:off x="212515" y="3432656"/>
            <a:ext cx="8957612" cy="30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Font typeface="Arial" charset="0"/>
              <a:buChar char="•"/>
              <a:defRPr sz="2400" kern="1200">
                <a:solidFill>
                  <a:schemeClr val="tx1"/>
                </a:solidFill>
                <a:latin typeface="Calibri"/>
                <a:ea typeface="+mn-ea"/>
                <a:cs typeface="Calibri"/>
              </a:defRPr>
            </a:lvl1pPr>
            <a:lvl2pPr marL="990575" indent="-380990" algn="l" rtl="0" eaLnBrk="1" fontAlgn="base" hangingPunct="1">
              <a:spcBef>
                <a:spcPct val="20000"/>
              </a:spcBef>
              <a:spcAft>
                <a:spcPct val="0"/>
              </a:spcAft>
              <a:buFont typeface="Arial" charset="0"/>
              <a:buChar char="–"/>
              <a:defRPr sz="1800" kern="1200">
                <a:solidFill>
                  <a:schemeClr val="tx1"/>
                </a:solidFill>
                <a:latin typeface="Calibri"/>
                <a:ea typeface="+mn-ea"/>
                <a:cs typeface="Calibri"/>
              </a:defRPr>
            </a:lvl2pPr>
            <a:lvl3pPr marL="1523962" indent="-304792" algn="l" rtl="0" eaLnBrk="1" fontAlgn="base" hangingPunct="1">
              <a:spcBef>
                <a:spcPct val="20000"/>
              </a:spcBef>
              <a:spcAft>
                <a:spcPct val="0"/>
              </a:spcAft>
              <a:buFont typeface="Arial" charset="0"/>
              <a:buChar char="•"/>
              <a:defRPr sz="1600" kern="1200">
                <a:solidFill>
                  <a:schemeClr val="tx1"/>
                </a:solidFill>
                <a:latin typeface="Calibri"/>
                <a:ea typeface="+mn-ea"/>
                <a:cs typeface="Calibri"/>
              </a:defRPr>
            </a:lvl3pPr>
            <a:lvl4pPr marL="2133547" indent="-304792" algn="l" rtl="0" eaLnBrk="1" fontAlgn="base" hangingPunct="1">
              <a:spcBef>
                <a:spcPct val="20000"/>
              </a:spcBef>
              <a:spcAft>
                <a:spcPct val="0"/>
              </a:spcAft>
              <a:buFont typeface="Arial" charset="0"/>
              <a:buChar char="–"/>
              <a:defRPr sz="1100" kern="1200">
                <a:solidFill>
                  <a:schemeClr val="tx1"/>
                </a:solidFill>
                <a:latin typeface="Calibri"/>
                <a:ea typeface="+mn-ea"/>
                <a:cs typeface="Calibri"/>
              </a:defRPr>
            </a:lvl4pPr>
            <a:lvl5pPr marL="2743131" indent="-304792" algn="l" rtl="0" eaLnBrk="1" fontAlgn="base" hangingPunct="1">
              <a:spcBef>
                <a:spcPct val="20000"/>
              </a:spcBef>
              <a:spcAft>
                <a:spcPct val="0"/>
              </a:spcAft>
              <a:buFont typeface="Arial" charset="0"/>
              <a:buChar char="»"/>
              <a:defRPr sz="1100" kern="1200">
                <a:solidFill>
                  <a:schemeClr val="tx1"/>
                </a:solidFill>
                <a:latin typeface="Calibri"/>
                <a:ea typeface="+mn-ea"/>
                <a:cs typeface="Calibri"/>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tr-TR" b="1" dirty="0"/>
              <a:t>Örnek: </a:t>
            </a:r>
            <a:r>
              <a:rPr lang="tr-TR" u="sng" dirty="0">
                <a:solidFill>
                  <a:srgbClr val="FF0000"/>
                </a:solidFill>
              </a:rPr>
              <a:t>Zeytinyağı</a:t>
            </a:r>
            <a:r>
              <a:rPr lang="tr-TR" dirty="0"/>
              <a:t> piyasaya arz eden (Z) gerçek/tüzel kişisinin, zeytinyağı (bitkisel yağ)  ürün olarak Geri Kazanım Katılım Payına İlişkin Yönetmelik kapsamında geri kazanım katılım payı tahsil edilecek ürün olmasından dolayı </a:t>
            </a:r>
            <a:r>
              <a:rPr lang="tr-TR" u="sng" dirty="0">
                <a:solidFill>
                  <a:srgbClr val="FF0000"/>
                </a:solidFill>
              </a:rPr>
              <a:t>teneke kutu, plastik şişe, cam şişe ve bunların kapak/tıpa/mantar, etiket, gibi zeytinyağının birincil ambalajı durumunda olan ambalajları için </a:t>
            </a:r>
            <a:r>
              <a:rPr lang="tr-TR" dirty="0"/>
              <a:t>ayrıca geri kazanım katılım payı yükümlülüğü bulunmamaktadır ancak beyan yapılması zorunludur. </a:t>
            </a:r>
          </a:p>
          <a:p>
            <a:pPr marL="0" indent="0">
              <a:buFont typeface="Arial" charset="0"/>
              <a:buNone/>
            </a:pP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571" y="4860926"/>
            <a:ext cx="2300931" cy="1531165"/>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260" y="3437686"/>
            <a:ext cx="1339033" cy="1339033"/>
          </a:xfrm>
          <a:prstGeom prst="rect">
            <a:avLst/>
          </a:prstGeom>
        </p:spPr>
      </p:pic>
    </p:spTree>
    <p:extLst>
      <p:ext uri="{BB962C8B-B14F-4D97-AF65-F5344CB8AC3E}">
        <p14:creationId xmlns:p14="http://schemas.microsoft.com/office/powerpoint/2010/main" val="3756520115"/>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8051A98-241C-464B-9C8C-2CF4F7E9507C}"/>
              </a:ext>
            </a:extLst>
          </p:cNvPr>
          <p:cNvSpPr>
            <a:spLocks noGrp="1"/>
          </p:cNvSpPr>
          <p:nvPr>
            <p:ph type="sldNum" sz="quarter" idx="12"/>
          </p:nvPr>
        </p:nvSpPr>
        <p:spPr/>
        <p:txBody>
          <a:bodyPr/>
          <a:lstStyle/>
          <a:p>
            <a:fld id="{5BADFCE9-6BD7-4E11-993B-2E6AC35B8E00}" type="slidenum">
              <a:rPr lang="tr-TR" smtClean="0"/>
              <a:t>27</a:t>
            </a:fld>
            <a:endParaRPr lang="tr-TR"/>
          </a:p>
        </p:txBody>
      </p:sp>
      <p:sp>
        <p:nvSpPr>
          <p:cNvPr id="5" name="Unvan 1">
            <a:extLst>
              <a:ext uri="{FF2B5EF4-FFF2-40B4-BE49-F238E27FC236}">
                <a16:creationId xmlns:a16="http://schemas.microsoft.com/office/drawing/2014/main" id="{534ABCC7-29DD-48A3-B541-53C0FCCF462D}"/>
              </a:ext>
            </a:extLst>
          </p:cNvPr>
          <p:cNvSpPr>
            <a:spLocks noGrp="1"/>
          </p:cNvSpPr>
          <p:nvPr>
            <p:ph type="title"/>
          </p:nvPr>
        </p:nvSpPr>
        <p:spPr>
          <a:xfrm>
            <a:off x="1343610" y="383094"/>
            <a:ext cx="10513959" cy="1144081"/>
          </a:xfrm>
        </p:spPr>
        <p:txBody>
          <a:bodyPr/>
          <a:lstStyle/>
          <a:p>
            <a:r>
              <a:rPr lang="tr-TR" sz="1800" dirty="0"/>
              <a:t>Ek Madde 11</a:t>
            </a:r>
            <a:br>
              <a:rPr lang="tr-TR" dirty="0"/>
            </a:br>
            <a:r>
              <a:rPr lang="tr-TR" dirty="0"/>
              <a:t>Geri Kazanım Katılım Payı Uygulamaları</a:t>
            </a:r>
            <a:br>
              <a:rPr lang="tr-TR" dirty="0"/>
            </a:br>
            <a:r>
              <a:rPr lang="tr-TR" dirty="0">
                <a:solidFill>
                  <a:srgbClr val="FF0000"/>
                </a:solidFill>
                <a:latin typeface="Calibri" panose="020F0502020204030204" pitchFamily="34" charset="0"/>
                <a:ea typeface="Calibri" panose="020F0502020204030204" pitchFamily="34" charset="0"/>
                <a:cs typeface="Times New Roman" panose="02020603050405020304" pitchFamily="18" charset="0"/>
              </a:rPr>
              <a:t>MADDE 5</a:t>
            </a:r>
            <a:r>
              <a:rPr lang="tr-TR" dirty="0">
                <a:latin typeface="Calibri" panose="020F0502020204030204" pitchFamily="34" charset="0"/>
                <a:ea typeface="Calibri" panose="020F0502020204030204" pitchFamily="34" charset="0"/>
                <a:cs typeface="Times New Roman" panose="02020603050405020304" pitchFamily="18" charset="0"/>
              </a:rPr>
              <a:t>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2" name="İçerik Yer Tutucusu 1">
            <a:extLst>
              <a:ext uri="{FF2B5EF4-FFF2-40B4-BE49-F238E27FC236}">
                <a16:creationId xmlns:a16="http://schemas.microsoft.com/office/drawing/2014/main" id="{C2406EC5-CE55-473F-8955-6A2ECC809596}"/>
              </a:ext>
            </a:extLst>
          </p:cNvPr>
          <p:cNvSpPr>
            <a:spLocks noGrp="1"/>
          </p:cNvSpPr>
          <p:nvPr>
            <p:ph idx="1"/>
          </p:nvPr>
        </p:nvSpPr>
        <p:spPr>
          <a:xfrm>
            <a:off x="385876" y="1376363"/>
            <a:ext cx="11420247" cy="5227639"/>
          </a:xfrm>
        </p:spPr>
        <p:txBody>
          <a:bodyPr/>
          <a:lstStyle/>
          <a:p>
            <a:pPr marL="0" indent="0">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(14) </a:t>
            </a:r>
            <a:r>
              <a:rPr lang="tr-TR" sz="1800" dirty="0">
                <a:latin typeface="Calibri" panose="020F0502020204030204" pitchFamily="34" charset="0"/>
                <a:ea typeface="Calibri" panose="020F0502020204030204" pitchFamily="34" charset="0"/>
                <a:cs typeface="Times New Roman" panose="02020603050405020304" pitchFamily="18" charset="0"/>
              </a:rPr>
              <a:t>Depozito uygulamasına yönelik Bakanlıkça belirlenen usul ve esaslar haricinde gerçekleştirilen depozito uygulamaları muafiyet oluşturmaz, iade işlemlerine ve mahsuplaşmaya konu edilemez.</a:t>
            </a:r>
          </a:p>
          <a:p>
            <a:pPr marL="0" indent="0">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Örneğin; </a:t>
            </a:r>
            <a:r>
              <a:rPr lang="tr-TR" sz="1800" dirty="0">
                <a:latin typeface="Calibri" panose="020F0502020204030204" pitchFamily="34" charset="0"/>
                <a:ea typeface="Calibri" panose="020F0502020204030204" pitchFamily="34" charset="0"/>
                <a:cs typeface="Times New Roman" panose="02020603050405020304" pitchFamily="18" charset="0"/>
              </a:rPr>
              <a:t>Ambalaj Atıklarının Kontrolü Yönetmeliği çerçevesinde hali hazırda gerçekleştirilen depozito uygulamaları GEKAP Yönetmeliği uygulamaları kapsamında bulunmamakta ilgili mevzuat/uygulama yürürlüğe girdiğinde konuya ilişkin iş ve işlemler bahse konu mevzuat çerçevesinde gerçekleştirilecektir.</a:t>
            </a:r>
          </a:p>
          <a:p>
            <a:pPr marL="0" indent="0">
              <a:lnSpc>
                <a:spcPct val="107000"/>
              </a:lnSpc>
              <a:spcAft>
                <a:spcPts val="800"/>
              </a:spcAft>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tr-TR" sz="1800" dirty="0"/>
          </a:p>
        </p:txBody>
      </p:sp>
    </p:spTree>
    <p:extLst>
      <p:ext uri="{BB962C8B-B14F-4D97-AF65-F5344CB8AC3E}">
        <p14:creationId xmlns:p14="http://schemas.microsoft.com/office/powerpoint/2010/main" val="72815480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688379" y="2302624"/>
            <a:ext cx="3350028" cy="646331"/>
          </a:xfrm>
          <a:prstGeom prst="rect">
            <a:avLst/>
          </a:prstGeom>
          <a:noFill/>
        </p:spPr>
        <p:txBody>
          <a:bodyPr wrap="square" rtlCol="0">
            <a:spAutoFit/>
          </a:bodyPr>
          <a:lstStyle/>
          <a:p>
            <a:r>
              <a:rPr lang="tr-TR" sz="3600" dirty="0">
                <a:solidFill>
                  <a:srgbClr val="FF0000"/>
                </a:solidFill>
              </a:rPr>
              <a:t>Teşekkürler !</a:t>
            </a:r>
          </a:p>
        </p:txBody>
      </p:sp>
    </p:spTree>
    <p:extLst>
      <p:ext uri="{BB962C8B-B14F-4D97-AF65-F5344CB8AC3E}">
        <p14:creationId xmlns:p14="http://schemas.microsoft.com/office/powerpoint/2010/main" val="105672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EE4D47C-4F7D-4EFC-B2E7-7204C83B92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dirty="0"/>
              <a:t>Geri Kazanım Katılım Payına İlişkin Yönetmelik</a:t>
            </a:r>
          </a:p>
        </p:txBody>
      </p:sp>
      <p:sp>
        <p:nvSpPr>
          <p:cNvPr id="2" name="İçerik Yer Tutucusu 1">
            <a:extLst>
              <a:ext uri="{FF2B5EF4-FFF2-40B4-BE49-F238E27FC236}">
                <a16:creationId xmlns:a16="http://schemas.microsoft.com/office/drawing/2014/main" id="{FE66A8E6-2659-462C-816F-593A78F2C679}"/>
              </a:ext>
            </a:extLst>
          </p:cNvPr>
          <p:cNvSpPr>
            <a:spLocks noGrp="1"/>
          </p:cNvSpPr>
          <p:nvPr>
            <p:ph idx="1"/>
          </p:nvPr>
        </p:nvSpPr>
        <p:spPr>
          <a:xfrm>
            <a:off x="466955" y="1283002"/>
            <a:ext cx="11523133" cy="5471812"/>
          </a:xfrm>
        </p:spPr>
        <p:txBody>
          <a:bodyPr/>
          <a:lstStyle/>
          <a:p>
            <a:pPr marL="0" indent="0" algn="just">
              <a:spcAft>
                <a:spcPts val="0"/>
              </a:spcAft>
              <a:buNone/>
            </a:pPr>
            <a:r>
              <a:rPr lang="tr-TR" sz="2800" dirty="0">
                <a:latin typeface="Times New Roman" panose="02020603050405020304" pitchFamily="18" charset="0"/>
                <a:cs typeface="Times New Roman" panose="02020603050405020304" pitchFamily="18" charset="0"/>
              </a:rPr>
              <a:t>31/12/2019 tarih ve 30995 (4. Mükerrer) sayılı Resmi Gazetede yayımlanarak yürürlüğe girmiştir.</a:t>
            </a:r>
            <a:endParaRPr lang="tr-TR"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921023" y="2577039"/>
            <a:ext cx="8614996" cy="3097296"/>
          </a:xfrm>
          <a:prstGeom prst="rect">
            <a:avLst/>
          </a:prstGeom>
          <a:ln cmpd="sng">
            <a:solidFill>
              <a:schemeClr val="accent1"/>
            </a:solidFill>
            <a:bevel/>
          </a:ln>
        </p:spPr>
      </p:pic>
    </p:spTree>
    <p:extLst>
      <p:ext uri="{BB962C8B-B14F-4D97-AF65-F5344CB8AC3E}">
        <p14:creationId xmlns:p14="http://schemas.microsoft.com/office/powerpoint/2010/main" val="384048197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504171-E801-9840-B857-9843C3B55D67}"/>
              </a:ext>
            </a:extLst>
          </p:cNvPr>
          <p:cNvSpPr>
            <a:spLocks noGrp="1"/>
          </p:cNvSpPr>
          <p:nvPr>
            <p:ph type="title"/>
          </p:nvPr>
        </p:nvSpPr>
        <p:spPr/>
        <p:txBody>
          <a:bodyPr/>
          <a:lstStyle/>
          <a:p>
            <a:r>
              <a:rPr lang="tr-TR" sz="1800" dirty="0"/>
              <a:t>Ek Madde 11</a:t>
            </a:r>
            <a:br>
              <a:rPr lang="tr-TR" dirty="0"/>
            </a:br>
            <a:r>
              <a:rPr lang="tr-TR" dirty="0"/>
              <a:t>Geri Kazanım Katılım Payı</a:t>
            </a:r>
          </a:p>
        </p:txBody>
      </p:sp>
      <p:sp>
        <p:nvSpPr>
          <p:cNvPr id="3" name="İçerik Yer Tutucusu 2">
            <a:extLst>
              <a:ext uri="{FF2B5EF4-FFF2-40B4-BE49-F238E27FC236}">
                <a16:creationId xmlns:a16="http://schemas.microsoft.com/office/drawing/2014/main" id="{1DEB5E91-164F-A848-9DA9-42605D0E98D1}"/>
              </a:ext>
            </a:extLst>
          </p:cNvPr>
          <p:cNvSpPr>
            <a:spLocks noGrp="1"/>
          </p:cNvSpPr>
          <p:nvPr>
            <p:ph idx="1"/>
          </p:nvPr>
        </p:nvSpPr>
        <p:spPr>
          <a:xfrm>
            <a:off x="334434" y="1208761"/>
            <a:ext cx="5579669" cy="5388590"/>
          </a:xfrm>
        </p:spPr>
        <p:txBody>
          <a:bodyPr/>
          <a:lstStyle/>
          <a:p>
            <a:pPr marL="0" indent="0">
              <a:spcBef>
                <a:spcPts val="0"/>
              </a:spcBef>
              <a:buNone/>
            </a:pPr>
            <a:r>
              <a:rPr lang="tr-TR" sz="2200" b="1" dirty="0">
                <a:latin typeface="Times New Roman" panose="02020603050405020304" pitchFamily="18" charset="0"/>
                <a:cs typeface="Times New Roman" panose="02020603050405020304" pitchFamily="18" charset="0"/>
              </a:rPr>
              <a:t>Kapsamdaki Ürünler</a:t>
            </a:r>
          </a:p>
          <a:p>
            <a:pPr>
              <a:spcBef>
                <a:spcPts val="0"/>
              </a:spcBef>
            </a:pPr>
            <a:r>
              <a:rPr lang="tr-TR" sz="2200" b="1" dirty="0">
                <a:solidFill>
                  <a:srgbClr val="FF0000"/>
                </a:solidFill>
                <a:latin typeface="Times New Roman" panose="02020603050405020304" pitchFamily="18" charset="0"/>
                <a:cs typeface="Times New Roman" panose="02020603050405020304" pitchFamily="18" charset="0"/>
              </a:rPr>
              <a:t>Plastik Poşetler </a:t>
            </a:r>
          </a:p>
          <a:p>
            <a:pPr marL="0" indent="0">
              <a:spcBef>
                <a:spcPts val="0"/>
              </a:spcBef>
              <a:buNone/>
            </a:pPr>
            <a:r>
              <a:rPr lang="tr-TR" sz="2200" b="1" dirty="0">
                <a:latin typeface="Times New Roman" panose="02020603050405020304" pitchFamily="18" charset="0"/>
                <a:cs typeface="Times New Roman" panose="02020603050405020304" pitchFamily="18" charset="0"/>
              </a:rPr>
              <a:t>Başlangıç Tarihi </a:t>
            </a:r>
            <a:r>
              <a:rPr lang="tr-TR" sz="2200" dirty="0">
                <a:latin typeface="Times New Roman" panose="02020603050405020304" pitchFamily="18" charset="0"/>
                <a:cs typeface="Times New Roman" panose="02020603050405020304" pitchFamily="18" charset="0"/>
              </a:rPr>
              <a:t>1/1/2019</a:t>
            </a:r>
          </a:p>
          <a:p>
            <a:pPr marL="0" indent="0">
              <a:spcBef>
                <a:spcPts val="0"/>
              </a:spcBef>
              <a:buNone/>
            </a:pPr>
            <a:endParaRPr lang="tr-TR" sz="2200" b="1" dirty="0">
              <a:latin typeface="Times New Roman" panose="02020603050405020304" pitchFamily="18" charset="0"/>
              <a:cs typeface="Times New Roman" panose="02020603050405020304" pitchFamily="18" charset="0"/>
            </a:endParaRPr>
          </a:p>
          <a:p>
            <a:pPr>
              <a:spcBef>
                <a:spcPts val="0"/>
              </a:spcBef>
            </a:pPr>
            <a:r>
              <a:rPr lang="tr-TR" sz="2200" dirty="0">
                <a:latin typeface="Times New Roman" panose="02020603050405020304" pitchFamily="18" charset="0"/>
                <a:cs typeface="Times New Roman" panose="02020603050405020304" pitchFamily="18" charset="0"/>
              </a:rPr>
              <a:t>Lastikler</a:t>
            </a:r>
          </a:p>
          <a:p>
            <a:pPr>
              <a:spcBef>
                <a:spcPts val="0"/>
              </a:spcBef>
            </a:pPr>
            <a:r>
              <a:rPr lang="tr-TR" sz="2200" dirty="0">
                <a:latin typeface="Times New Roman" panose="02020603050405020304" pitchFamily="18" charset="0"/>
                <a:cs typeface="Times New Roman" panose="02020603050405020304" pitchFamily="18" charset="0"/>
              </a:rPr>
              <a:t>Akümülatörler</a:t>
            </a:r>
          </a:p>
          <a:p>
            <a:pPr>
              <a:spcBef>
                <a:spcPts val="0"/>
              </a:spcBef>
            </a:pPr>
            <a:r>
              <a:rPr lang="tr-TR" sz="2200" dirty="0">
                <a:latin typeface="Times New Roman" panose="02020603050405020304" pitchFamily="18" charset="0"/>
                <a:cs typeface="Times New Roman" panose="02020603050405020304" pitchFamily="18" charset="0"/>
              </a:rPr>
              <a:t>Piller</a:t>
            </a:r>
          </a:p>
          <a:p>
            <a:pPr>
              <a:spcBef>
                <a:spcPts val="0"/>
              </a:spcBef>
            </a:pPr>
            <a:r>
              <a:rPr lang="tr-TR" sz="2200" dirty="0">
                <a:latin typeface="Times New Roman" panose="02020603050405020304" pitchFamily="18" charset="0"/>
                <a:cs typeface="Times New Roman" panose="02020603050405020304" pitchFamily="18" charset="0"/>
              </a:rPr>
              <a:t>Madeni Yağlar</a:t>
            </a:r>
          </a:p>
          <a:p>
            <a:pPr>
              <a:spcBef>
                <a:spcPts val="0"/>
              </a:spcBef>
            </a:pPr>
            <a:r>
              <a:rPr lang="tr-TR" sz="2200" dirty="0">
                <a:latin typeface="Times New Roman" panose="02020603050405020304" pitchFamily="18" charset="0"/>
                <a:cs typeface="Times New Roman" panose="02020603050405020304" pitchFamily="18" charset="0"/>
              </a:rPr>
              <a:t>Bitkisel Yağlar</a:t>
            </a:r>
          </a:p>
          <a:p>
            <a:pPr>
              <a:spcBef>
                <a:spcPts val="0"/>
              </a:spcBef>
            </a:pPr>
            <a:r>
              <a:rPr lang="tr-TR" sz="2200" dirty="0">
                <a:latin typeface="Times New Roman" panose="02020603050405020304" pitchFamily="18" charset="0"/>
                <a:cs typeface="Times New Roman" panose="02020603050405020304" pitchFamily="18" charset="0"/>
              </a:rPr>
              <a:t>Elektrikli ve Elektronik Eşyalar</a:t>
            </a:r>
          </a:p>
          <a:p>
            <a:pPr>
              <a:spcBef>
                <a:spcPts val="0"/>
              </a:spcBef>
            </a:pPr>
            <a:r>
              <a:rPr lang="tr-TR" sz="2200" dirty="0">
                <a:latin typeface="Times New Roman" panose="02020603050405020304" pitchFamily="18" charset="0"/>
                <a:cs typeface="Times New Roman" panose="02020603050405020304" pitchFamily="18" charset="0"/>
              </a:rPr>
              <a:t>İlaçlar</a:t>
            </a:r>
          </a:p>
          <a:p>
            <a:pPr>
              <a:spcBef>
                <a:spcPts val="0"/>
              </a:spcBef>
            </a:pPr>
            <a:r>
              <a:rPr lang="tr-TR" sz="2200" b="1" dirty="0">
                <a:solidFill>
                  <a:srgbClr val="FF0000"/>
                </a:solidFill>
                <a:latin typeface="Times New Roman" panose="02020603050405020304" pitchFamily="18" charset="0"/>
                <a:cs typeface="Times New Roman" panose="02020603050405020304" pitchFamily="18" charset="0"/>
              </a:rPr>
              <a:t>Ambalajlar</a:t>
            </a:r>
          </a:p>
          <a:p>
            <a:pPr marL="0" indent="0">
              <a:spcBef>
                <a:spcPts val="0"/>
              </a:spcBef>
              <a:buNone/>
            </a:pPr>
            <a:r>
              <a:rPr lang="tr-TR" sz="2200" b="1" dirty="0">
                <a:latin typeface="Times New Roman" panose="02020603050405020304" pitchFamily="18" charset="0"/>
                <a:cs typeface="Times New Roman" panose="02020603050405020304" pitchFamily="18" charset="0"/>
              </a:rPr>
              <a:t>Başlangıç Tarihi</a:t>
            </a:r>
          </a:p>
          <a:p>
            <a:pPr>
              <a:spcBef>
                <a:spcPts val="0"/>
              </a:spcBef>
            </a:pPr>
            <a:r>
              <a:rPr lang="tr-TR" sz="2200" dirty="0">
                <a:latin typeface="Times New Roman" panose="02020603050405020304" pitchFamily="18" charset="0"/>
                <a:cs typeface="Times New Roman" panose="02020603050405020304" pitchFamily="18" charset="0"/>
              </a:rPr>
              <a:t>1/1/2020</a:t>
            </a:r>
          </a:p>
          <a:p>
            <a:pPr>
              <a:spcBef>
                <a:spcPts val="0"/>
              </a:spcBef>
            </a:pPr>
            <a:endParaRPr lang="tr-TR" dirty="0"/>
          </a:p>
        </p:txBody>
      </p:sp>
      <p:sp>
        <p:nvSpPr>
          <p:cNvPr id="4" name="Slayt Numarası Yer Tutucusu 3">
            <a:extLst>
              <a:ext uri="{FF2B5EF4-FFF2-40B4-BE49-F238E27FC236}">
                <a16:creationId xmlns:a16="http://schemas.microsoft.com/office/drawing/2014/main" id="{DBE72A53-0AFC-394A-975A-057C1920109B}"/>
              </a:ext>
            </a:extLst>
          </p:cNvPr>
          <p:cNvSpPr>
            <a:spLocks noGrp="1"/>
          </p:cNvSpPr>
          <p:nvPr>
            <p:ph type="sldNum" sz="quarter" idx="12"/>
          </p:nvPr>
        </p:nvSpPr>
        <p:spPr/>
        <p:txBody>
          <a:bodyPr/>
          <a:lstStyle/>
          <a:p>
            <a:fld id="{5BADFCE9-6BD7-4E11-993B-2E6AC35B8E00}" type="slidenum">
              <a:rPr lang="tr-TR" smtClean="0"/>
              <a:t>4</a:t>
            </a:fld>
            <a:endParaRPr lang="tr-TR"/>
          </a:p>
        </p:txBody>
      </p:sp>
      <p:pic>
        <p:nvPicPr>
          <p:cNvPr id="5" name="Resim 4">
            <a:extLst>
              <a:ext uri="{FF2B5EF4-FFF2-40B4-BE49-F238E27FC236}">
                <a16:creationId xmlns:a16="http://schemas.microsoft.com/office/drawing/2014/main" id="{C8286410-21FF-DC42-B62B-22216DE22730}"/>
              </a:ext>
            </a:extLst>
          </p:cNvPr>
          <p:cNvPicPr>
            <a:picLocks noChangeAspect="1"/>
          </p:cNvPicPr>
          <p:nvPr/>
        </p:nvPicPr>
        <p:blipFill>
          <a:blip r:embed="rId2"/>
          <a:stretch>
            <a:fillRect/>
          </a:stretch>
        </p:blipFill>
        <p:spPr>
          <a:xfrm>
            <a:off x="7018690" y="1516249"/>
            <a:ext cx="4004311" cy="4773614"/>
          </a:xfrm>
          <a:prstGeom prst="rect">
            <a:avLst/>
          </a:prstGeom>
        </p:spPr>
      </p:pic>
    </p:spTree>
    <p:extLst>
      <p:ext uri="{BB962C8B-B14F-4D97-AF65-F5344CB8AC3E}">
        <p14:creationId xmlns:p14="http://schemas.microsoft.com/office/powerpoint/2010/main" val="4168168696"/>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BADFCE9-6BD7-4E11-993B-2E6AC35B8E00}" type="slidenum">
              <a:rPr lang="tr-TR" smtClean="0"/>
              <a:t>5</a:t>
            </a:fld>
            <a:endParaRPr lang="tr-TR"/>
          </a:p>
        </p:txBody>
      </p:sp>
      <p:sp>
        <p:nvSpPr>
          <p:cNvPr id="5" name="Unvan 1">
            <a:extLst>
              <a:ext uri="{FF2B5EF4-FFF2-40B4-BE49-F238E27FC236}">
                <a16:creationId xmlns:a16="http://schemas.microsoft.com/office/drawing/2014/main" id="{534ABCC7-29DD-48A3-B541-53C0FCCF462D}"/>
              </a:ext>
            </a:extLst>
          </p:cNvPr>
          <p:cNvSpPr>
            <a:spLocks noGrp="1"/>
          </p:cNvSpPr>
          <p:nvPr>
            <p:ph type="title"/>
          </p:nvPr>
        </p:nvSpPr>
        <p:spPr>
          <a:xfrm>
            <a:off x="1834059" y="252336"/>
            <a:ext cx="10513959" cy="687463"/>
          </a:xfrm>
        </p:spPr>
        <p:txBody>
          <a:bodyPr/>
          <a:lstStyle/>
          <a:p>
            <a:r>
              <a:rPr lang="tr-TR" sz="1800" dirty="0"/>
              <a:t>Ek Madde 11</a:t>
            </a:r>
            <a:br>
              <a:rPr lang="tr-TR" dirty="0"/>
            </a:br>
            <a:r>
              <a:rPr lang="tr-TR" dirty="0"/>
              <a:t>Geri Kazanım Katılım Payı Uygulamaları</a:t>
            </a:r>
          </a:p>
        </p:txBody>
      </p:sp>
      <p:graphicFrame>
        <p:nvGraphicFramePr>
          <p:cNvPr id="7" name="İçerik Yer Tutucusu 6"/>
          <p:cNvGraphicFramePr>
            <a:graphicFrameLocks noGrp="1"/>
          </p:cNvGraphicFramePr>
          <p:nvPr>
            <p:ph idx="1"/>
          </p:nvPr>
        </p:nvGraphicFramePr>
        <p:xfrm>
          <a:off x="334963" y="1125538"/>
          <a:ext cx="11522075"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8673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EE4D47C-4F7D-4EFC-B2E7-7204C83B92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sz="1800" dirty="0"/>
              <a:t>Ek Madde 11</a:t>
            </a:r>
            <a:br>
              <a:rPr lang="tr-TR" dirty="0"/>
            </a:br>
            <a:r>
              <a:rPr lang="tr-TR" dirty="0"/>
              <a:t>Geri Kazanım Katılım Payı- Tanımlar/ Tanımlamalar- Yetkiler</a:t>
            </a:r>
          </a:p>
        </p:txBody>
      </p:sp>
      <p:sp>
        <p:nvSpPr>
          <p:cNvPr id="2" name="İçerik Yer Tutucusu 1">
            <a:extLst>
              <a:ext uri="{FF2B5EF4-FFF2-40B4-BE49-F238E27FC236}">
                <a16:creationId xmlns:a16="http://schemas.microsoft.com/office/drawing/2014/main" id="{FE66A8E6-2659-462C-816F-593A78F2C679}"/>
              </a:ext>
            </a:extLst>
          </p:cNvPr>
          <p:cNvSpPr>
            <a:spLocks noGrp="1"/>
          </p:cNvSpPr>
          <p:nvPr>
            <p:ph idx="1"/>
          </p:nvPr>
        </p:nvSpPr>
        <p:spPr>
          <a:xfrm>
            <a:off x="466955" y="1283002"/>
            <a:ext cx="11523133" cy="5471812"/>
          </a:xfrm>
        </p:spPr>
        <p:txBody>
          <a:bodyPr/>
          <a:lstStyle/>
          <a:p>
            <a:pPr marL="0" indent="0" algn="just">
              <a:spcAft>
                <a:spcPts val="0"/>
              </a:spcAft>
              <a:buNone/>
            </a:pPr>
            <a:r>
              <a:rPr lang="tr-TR" sz="2800" b="1" dirty="0">
                <a:solidFill>
                  <a:srgbClr val="FF0000"/>
                </a:solidFill>
                <a:latin typeface="Times New Roman" panose="02020603050405020304" pitchFamily="18" charset="0"/>
                <a:cs typeface="Times New Roman" panose="02020603050405020304" pitchFamily="18" charset="0"/>
              </a:rPr>
              <a:t>Çevre ve Şehircilik Bakanlığı;</a:t>
            </a:r>
          </a:p>
          <a:p>
            <a:pPr marL="0" indent="0" algn="just">
              <a:spcAft>
                <a:spcPts val="0"/>
              </a:spcAft>
              <a:buNone/>
            </a:pPr>
            <a:r>
              <a:rPr lang="tr-TR" dirty="0">
                <a:latin typeface="Times New Roman" panose="02020603050405020304" pitchFamily="18" charset="0"/>
                <a:cs typeface="Times New Roman" panose="02020603050405020304" pitchFamily="18" charset="0"/>
              </a:rPr>
              <a:t>- Web sitesi üzerinden yapılacak duyurular ile düzenleyici/yönlendirici işlemlerde bulunabilir. </a:t>
            </a:r>
          </a:p>
          <a:p>
            <a:pPr marL="0" indent="0" algn="just">
              <a:spcAft>
                <a:spcPts val="0"/>
              </a:spcAft>
              <a:buNone/>
            </a:pPr>
            <a:r>
              <a:rPr lang="tr-TR" dirty="0">
                <a:latin typeface="Times New Roman" panose="02020603050405020304" pitchFamily="18" charset="0"/>
                <a:cs typeface="Times New Roman" panose="02020603050405020304" pitchFamily="18" charset="0"/>
              </a:rPr>
              <a:t>- Plastik poşetlerin ücretlendirilmesi uygulaması ve depozito uygulamaları da dahil olmak üzere geri kazanım katılım payı uygulamaları kapsamında gerekli gördüğü her türlü veri ve bilgiyi, kamu kurum ve kuruluşları ile gerçek ve tüzel kişilerden doğrudan isteyebilir.</a:t>
            </a:r>
          </a:p>
          <a:p>
            <a:pPr marL="0" indent="0" algn="just">
              <a:spcAft>
                <a:spcPts val="0"/>
              </a:spcAft>
              <a:buNone/>
            </a:pPr>
            <a:endParaRPr lang="tr-TR" dirty="0">
              <a:latin typeface="Times New Roman" panose="02020603050405020304" pitchFamily="18" charset="0"/>
              <a:cs typeface="Times New Roman" panose="02020603050405020304" pitchFamily="18" charset="0"/>
            </a:endParaRPr>
          </a:p>
          <a:p>
            <a:pPr marL="0" indent="0" algn="just">
              <a:spcAft>
                <a:spcPts val="0"/>
              </a:spcAft>
              <a:buNone/>
            </a:pPr>
            <a:r>
              <a:rPr lang="tr-TR" sz="2800" b="1" dirty="0">
                <a:solidFill>
                  <a:srgbClr val="FF0000"/>
                </a:solidFill>
                <a:latin typeface="Times New Roman" panose="02020603050405020304" pitchFamily="18" charset="0"/>
                <a:cs typeface="Times New Roman" panose="02020603050405020304" pitchFamily="18" charset="0"/>
              </a:rPr>
              <a:t>Hazine ve Maliye Bakanlığı;</a:t>
            </a:r>
          </a:p>
          <a:p>
            <a:pPr marL="0" indent="0" algn="just">
              <a:spcAft>
                <a:spcPts val="0"/>
              </a:spcAft>
              <a:buNone/>
            </a:pPr>
            <a:r>
              <a:rPr lang="tr-TR" dirty="0">
                <a:latin typeface="Times New Roman" panose="02020603050405020304" pitchFamily="18" charset="0"/>
                <a:cs typeface="Times New Roman" panose="02020603050405020304" pitchFamily="18" charset="0"/>
              </a:rPr>
              <a:t>- Beyannamelerinin verilme sürelerini;… aylık, üç aylık veya altı aylık dönemler halinde belirleyebilir.</a:t>
            </a:r>
          </a:p>
          <a:p>
            <a:pPr marL="0" indent="0" algn="just">
              <a:spcAft>
                <a:spcPts val="0"/>
              </a:spcAft>
              <a:buNone/>
            </a:pPr>
            <a:r>
              <a:rPr lang="tr-TR" dirty="0">
                <a:latin typeface="Times New Roman" panose="02020603050405020304" pitchFamily="18" charset="0"/>
                <a:cs typeface="Times New Roman" panose="02020603050405020304" pitchFamily="18" charset="0"/>
              </a:rPr>
              <a:t>- Beyan ve ödeme sürelerini kanuni süresinden itibaren bir ayı geçmeyecek şekilde yeniden belirleyebilir. </a:t>
            </a:r>
          </a:p>
          <a:p>
            <a:pPr marL="0" indent="0" algn="just">
              <a:spcAft>
                <a:spcPts val="0"/>
              </a:spcAft>
              <a:buNone/>
            </a:pPr>
            <a:r>
              <a:rPr lang="tr-TR" dirty="0">
                <a:latin typeface="Times New Roman" panose="02020603050405020304" pitchFamily="18" charset="0"/>
                <a:cs typeface="Times New Roman" panose="02020603050405020304" pitchFamily="18" charset="0"/>
              </a:rPr>
              <a:t>- Beyannamelerinin verilmesine ve uygulanmasına ilişkin usul ve esasları belirler. </a:t>
            </a:r>
          </a:p>
          <a:p>
            <a:pPr marL="0" indent="0">
              <a:lnSpc>
                <a:spcPct val="107000"/>
              </a:lnSpc>
              <a:spcAft>
                <a:spcPts val="800"/>
              </a:spcAft>
              <a:buNone/>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865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2F3FD5-FCC9-47BB-902A-5EA81BC4B790}"/>
              </a:ext>
            </a:extLst>
          </p:cNvPr>
          <p:cNvSpPr>
            <a:spLocks noGrp="1"/>
          </p:cNvSpPr>
          <p:nvPr>
            <p:ph idx="1"/>
          </p:nvPr>
        </p:nvSpPr>
        <p:spPr>
          <a:xfrm>
            <a:off x="334431" y="1245705"/>
            <a:ext cx="11367240" cy="3606382"/>
          </a:xfrm>
        </p:spPr>
        <p:txBody>
          <a:bodyPr/>
          <a:lstStyle/>
          <a:p>
            <a:pPr marL="0" lvl="0" indent="0" algn="ctr">
              <a:spcBef>
                <a:spcPts val="0"/>
              </a:spcBef>
              <a:buNone/>
            </a:pPr>
            <a:r>
              <a:rPr lang="tr-TR" sz="1800" b="1" dirty="0"/>
              <a:t>Ambalaj: </a:t>
            </a:r>
            <a:r>
              <a:rPr lang="tr-TR" sz="1800" dirty="0"/>
              <a:t>(</a:t>
            </a:r>
            <a:r>
              <a:rPr lang="tr-TR" sz="1800" b="1" dirty="0"/>
              <a:t> </a:t>
            </a:r>
            <a:r>
              <a:rPr lang="tr-TR" sz="1800" dirty="0"/>
              <a:t>İçecek Ambalajları - Diğer Ambalajlar) </a:t>
            </a:r>
          </a:p>
          <a:p>
            <a:pPr marL="0" lvl="0" indent="0" algn="ctr">
              <a:spcBef>
                <a:spcPts val="0"/>
              </a:spcBef>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1800" b="1" dirty="0">
                <a:latin typeface="Calibri" panose="020F0502020204030204" pitchFamily="34" charset="0"/>
                <a:ea typeface="Calibri" panose="020F0502020204030204" pitchFamily="34" charset="0"/>
                <a:cs typeface="Times New Roman" panose="02020603050405020304" pitchFamily="18" charset="0"/>
              </a:rPr>
              <a:t>Ambalaj: </a:t>
            </a:r>
            <a:r>
              <a:rPr lang="tr-TR" sz="1800" dirty="0">
                <a:latin typeface="Calibri" panose="020F0502020204030204" pitchFamily="34" charset="0"/>
                <a:ea typeface="Calibri" panose="020F0502020204030204" pitchFamily="34" charset="0"/>
                <a:cs typeface="Times New Roman" panose="02020603050405020304" pitchFamily="18" charset="0"/>
              </a:rPr>
              <a:t>Hammaddeden işlenmiş ürüne kadar, </a:t>
            </a:r>
            <a:r>
              <a:rPr lang="tr-TR" sz="1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herhangi bir eşya veya malzemenin üreticiden kullanıcıya veya tüketiciye ulaştırılması</a:t>
            </a:r>
            <a:r>
              <a:rPr lang="tr-TR" sz="1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tr-TR" sz="1800" dirty="0">
                <a:latin typeface="Calibri" panose="020F0502020204030204" pitchFamily="34" charset="0"/>
                <a:ea typeface="Calibri" panose="020F0502020204030204" pitchFamily="34" charset="0"/>
                <a:cs typeface="Times New Roman" panose="02020603050405020304" pitchFamily="18" charset="0"/>
              </a:rPr>
              <a:t>aşamasında, taşınması, korunması, saklanması ve satışa sunulması için kullanılan ve bileşenleri dâhil tüm malzemeler</a:t>
            </a:r>
            <a:endParaRPr lang="tr-TR" sz="1800" dirty="0">
              <a:latin typeface="Times New Roman" panose="02020603050405020304" pitchFamily="18" charset="0"/>
              <a:cs typeface="Times New Roman" panose="02020603050405020304" pitchFamily="18" charset="0"/>
            </a:endParaRPr>
          </a:p>
          <a:p>
            <a:pPr lvl="0" algn="just"/>
            <a:r>
              <a:rPr lang="tr-TR" sz="1800" dirty="0">
                <a:solidFill>
                  <a:srgbClr val="FF0000"/>
                </a:solidFill>
              </a:rPr>
              <a:t>İçecek Ambalajı: </a:t>
            </a:r>
            <a:r>
              <a:rPr lang="tr-TR" sz="1800" dirty="0">
                <a:solidFill>
                  <a:prstClr val="black"/>
                </a:solidFill>
              </a:rPr>
              <a:t>İçilebilir özellikte olan ve içecek olarak tüketime sunulan gazlı veya gazsız içeceklerin birincil ambalajı (satış ambalajı) …</a:t>
            </a:r>
          </a:p>
          <a:p>
            <a:pPr lvl="0" algn="just"/>
            <a:r>
              <a:rPr lang="tr-TR" sz="1800" dirty="0">
                <a:solidFill>
                  <a:srgbClr val="FF0000"/>
                </a:solidFill>
              </a:rPr>
              <a:t>Birincil Ambalaj: </a:t>
            </a:r>
            <a:r>
              <a:rPr lang="tr-TR" sz="1800" dirty="0">
                <a:solidFill>
                  <a:prstClr val="black"/>
                </a:solidFill>
              </a:rPr>
              <a:t>ürünle doğrudan veya kısmen temas halinde olan ambalajlar</a:t>
            </a:r>
          </a:p>
          <a:p>
            <a:pPr lvl="0" algn="just"/>
            <a:r>
              <a:rPr lang="tr-TR" sz="1800" dirty="0">
                <a:solidFill>
                  <a:srgbClr val="FF0000"/>
                </a:solidFill>
              </a:rPr>
              <a:t>Diğer Ambalaj </a:t>
            </a:r>
            <a:r>
              <a:rPr lang="tr-TR" sz="1800" dirty="0">
                <a:solidFill>
                  <a:prstClr val="black"/>
                </a:solidFill>
              </a:rPr>
              <a:t>: Birincil ambalaj özelliği taşımayan ve iç ambalaj, ikincil-üçüncül ambalaj, dış ambalaj, nakliye ambalajı, grup ambalajı, satış ambalajı, ambalaj bileşeni/parçası vb. olarak yapılan tanımlamalara uyan bütün malzemeler  </a:t>
            </a:r>
          </a:p>
          <a:p>
            <a:pPr marL="0" lvl="0" indent="0" algn="just">
              <a:spcBef>
                <a:spcPts val="0"/>
              </a:spcBef>
              <a:buNone/>
            </a:pPr>
            <a:endParaRPr lang="tr-TR" sz="1800" dirty="0">
              <a:solidFill>
                <a:prstClr val="black"/>
              </a:solidFill>
            </a:endParaRPr>
          </a:p>
          <a:p>
            <a:endParaRPr lang="tr-TR" dirty="0"/>
          </a:p>
        </p:txBody>
      </p:sp>
      <p:sp>
        <p:nvSpPr>
          <p:cNvPr id="4" name="Slayt Numarası Yer Tutucusu 3">
            <a:extLst>
              <a:ext uri="{FF2B5EF4-FFF2-40B4-BE49-F238E27FC236}">
                <a16:creationId xmlns:a16="http://schemas.microsoft.com/office/drawing/2014/main" id="{0EE4D47C-4F7D-4EFC-B2E7-7204C83B92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DFCE9-6BD7-4E11-993B-2E6AC35B8E00}" type="slidenum">
              <a:rPr kumimoji="0" lang="tr-TR" sz="1333" b="0" i="0" u="none" strike="noStrike" kern="1200" cap="none" spc="0" normalizeH="0" baseline="0" noProof="0" smtClean="0">
                <a:ln>
                  <a:noFill/>
                </a:ln>
                <a:solidFill>
                  <a:prstClr val="black"/>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333" b="0" i="0" u="none" strike="noStrike" kern="1200" cap="none" spc="0" normalizeH="0" baseline="0" noProof="0">
              <a:ln>
                <a:noFill/>
              </a:ln>
              <a:solidFill>
                <a:prstClr val="black"/>
              </a:solidFill>
              <a:effectLst/>
              <a:uLnTx/>
              <a:uFillTx/>
              <a:latin typeface="Calibri"/>
              <a:ea typeface="+mn-ea"/>
            </a:endParaRPr>
          </a:p>
        </p:txBody>
      </p:sp>
      <p:sp>
        <p:nvSpPr>
          <p:cNvPr id="5" name="Unvan 1">
            <a:extLst>
              <a:ext uri="{FF2B5EF4-FFF2-40B4-BE49-F238E27FC236}">
                <a16:creationId xmlns:a16="http://schemas.microsoft.com/office/drawing/2014/main" id="{AB29A95A-DDF7-408F-90EF-EF7D8E0A9637}"/>
              </a:ext>
            </a:extLst>
          </p:cNvPr>
          <p:cNvSpPr>
            <a:spLocks noGrp="1"/>
          </p:cNvSpPr>
          <p:nvPr>
            <p:ph type="title"/>
          </p:nvPr>
        </p:nvSpPr>
        <p:spPr>
          <a:xfrm>
            <a:off x="1343608" y="260649"/>
            <a:ext cx="10513959" cy="687463"/>
          </a:xfrm>
        </p:spPr>
        <p:txBody>
          <a:bodyPr/>
          <a:lstStyle/>
          <a:p>
            <a:r>
              <a:rPr lang="tr-TR" sz="1800" dirty="0"/>
              <a:t>Ek Madde 11</a:t>
            </a:r>
            <a:br>
              <a:rPr lang="tr-TR" dirty="0"/>
            </a:br>
            <a:r>
              <a:rPr lang="tr-TR" dirty="0"/>
              <a:t>Geri Kazanım Katılım Payı- Tanımlar/ Tanımlamalar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74" y="4970747"/>
            <a:ext cx="2933700" cy="1562100"/>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327" y="4970747"/>
            <a:ext cx="3295448" cy="1524000"/>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72" y="4970747"/>
            <a:ext cx="3484677" cy="1621762"/>
          </a:xfrm>
          <a:prstGeom prst="rect">
            <a:avLst/>
          </a:prstGeom>
        </p:spPr>
      </p:pic>
    </p:spTree>
    <p:extLst>
      <p:ext uri="{BB962C8B-B14F-4D97-AF65-F5344CB8AC3E}">
        <p14:creationId xmlns:p14="http://schemas.microsoft.com/office/powerpoint/2010/main" val="83426500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İçecek Ambalajı</a:t>
            </a:r>
          </a:p>
        </p:txBody>
      </p:sp>
      <p:sp>
        <p:nvSpPr>
          <p:cNvPr id="3" name="İçerik Yer Tutucusu 2"/>
          <p:cNvSpPr>
            <a:spLocks noGrp="1"/>
          </p:cNvSpPr>
          <p:nvPr>
            <p:ph idx="1"/>
          </p:nvPr>
        </p:nvSpPr>
        <p:spPr>
          <a:xfrm>
            <a:off x="334434" y="1664043"/>
            <a:ext cx="11857566" cy="2339546"/>
          </a:xfrm>
        </p:spPr>
        <p:txBody>
          <a:bodyPr/>
          <a:lstStyle/>
          <a:p>
            <a:r>
              <a:rPr lang="tr-TR" sz="2000" dirty="0">
                <a:solidFill>
                  <a:srgbClr val="FF0000"/>
                </a:solidFill>
              </a:rPr>
              <a:t>İçecek (Yönetmelik 4. Madde) :</a:t>
            </a:r>
            <a:r>
              <a:rPr lang="tr-TR" sz="2000" dirty="0"/>
              <a:t> </a:t>
            </a:r>
            <a:r>
              <a:rPr lang="tr-TR" sz="2000" dirty="0">
                <a:solidFill>
                  <a:srgbClr val="FF0000"/>
                </a:solidFill>
              </a:rPr>
              <a:t>İçme sütü, çeşnili ve aromalı/</a:t>
            </a:r>
            <a:r>
              <a:rPr lang="tr-TR" sz="2000" dirty="0" err="1">
                <a:solidFill>
                  <a:srgbClr val="FF0000"/>
                </a:solidFill>
              </a:rPr>
              <a:t>aromalandırılmış</a:t>
            </a:r>
            <a:r>
              <a:rPr lang="tr-TR" sz="2000" dirty="0">
                <a:solidFill>
                  <a:srgbClr val="FF0000"/>
                </a:solidFill>
              </a:rPr>
              <a:t> içme sütleri, bebek ve devam sütleri hariç </a:t>
            </a:r>
            <a:r>
              <a:rPr lang="tr-TR" sz="2000" dirty="0"/>
              <a:t>olmak üzere içilebilir özellikte olan ve içecek olarak tüketime sunulan tüm ürünleri,</a:t>
            </a:r>
            <a:r>
              <a:rPr lang="tr-TR" sz="2000" dirty="0">
                <a:solidFill>
                  <a:srgbClr val="FF0000"/>
                </a:solidFill>
              </a:rPr>
              <a:t> </a:t>
            </a:r>
          </a:p>
          <a:p>
            <a:endParaRPr lang="tr-TR" sz="2000" dirty="0">
              <a:solidFill>
                <a:srgbClr val="FF0000"/>
              </a:solidFill>
            </a:endParaRPr>
          </a:p>
          <a:p>
            <a:r>
              <a:rPr lang="tr-TR" sz="2000" dirty="0">
                <a:solidFill>
                  <a:srgbClr val="FF0000"/>
                </a:solidFill>
              </a:rPr>
              <a:t>İçecek Ambalajı: </a:t>
            </a:r>
            <a:r>
              <a:rPr lang="tr-TR" sz="2000" dirty="0"/>
              <a:t>İçeceklerin nihai kullanıcı veya tüketicilere ulaştırılmasında en küçük satış birimi oluşturmaya uygun olarak yapılan, içecekle doğrudan veya kısmen temas halinde olan, orijinal parçaları dâhil ambalajları ifade eder.</a:t>
            </a:r>
          </a:p>
          <a:p>
            <a:endParaRPr lang="tr-TR" sz="2000" dirty="0"/>
          </a:p>
          <a:p>
            <a:pPr lvl="0"/>
            <a:r>
              <a:rPr lang="tr-TR" sz="2000" dirty="0">
                <a:solidFill>
                  <a:prstClr val="black"/>
                </a:solidFill>
              </a:rPr>
              <a:t>İçeceklerin şişeleri, kutuları (kapak/mantar/tıpa ve etiketleri şişe veya kutuya dâhil) içecek ambalajıdır.</a:t>
            </a:r>
          </a:p>
          <a:p>
            <a:endParaRPr lang="tr-TR" dirty="0"/>
          </a:p>
          <a:p>
            <a:endParaRPr lang="tr-TR" dirty="0"/>
          </a:p>
          <a:p>
            <a:pPr marL="0" lvl="0" indent="0">
              <a:buNone/>
            </a:pPr>
            <a:r>
              <a:rPr lang="tr-TR" dirty="0"/>
              <a:t>	</a:t>
            </a:r>
            <a:endParaRPr lang="tr-TR" b="1" dirty="0"/>
          </a:p>
          <a:p>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8</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537" y="4650341"/>
            <a:ext cx="1578665" cy="1947010"/>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31" y="4763834"/>
            <a:ext cx="1578665" cy="1578665"/>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570" y="5193957"/>
            <a:ext cx="1742487" cy="975793"/>
          </a:xfrm>
          <a:prstGeom prst="rect">
            <a:avLst/>
          </a:prstGeom>
        </p:spPr>
      </p:pic>
    </p:spTree>
    <p:extLst>
      <p:ext uri="{BB962C8B-B14F-4D97-AF65-F5344CB8AC3E}">
        <p14:creationId xmlns:p14="http://schemas.microsoft.com/office/powerpoint/2010/main" val="364229666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İçecek Ambalajı</a:t>
            </a:r>
          </a:p>
        </p:txBody>
      </p:sp>
      <p:sp>
        <p:nvSpPr>
          <p:cNvPr id="3" name="İçerik Yer Tutucusu 2"/>
          <p:cNvSpPr>
            <a:spLocks noGrp="1"/>
          </p:cNvSpPr>
          <p:nvPr>
            <p:ph idx="1"/>
          </p:nvPr>
        </p:nvSpPr>
        <p:spPr/>
        <p:txBody>
          <a:bodyPr/>
          <a:lstStyle/>
          <a:p>
            <a:pPr marL="0" indent="0">
              <a:buNone/>
            </a:pPr>
            <a:endParaRPr lang="tr-TR" b="1" dirty="0"/>
          </a:p>
          <a:p>
            <a:r>
              <a:rPr lang="tr-TR" sz="2200" b="1" dirty="0"/>
              <a:t>Örnek: </a:t>
            </a:r>
            <a:r>
              <a:rPr lang="tr-TR" sz="2200" dirty="0" err="1"/>
              <a:t>Kafetarya</a:t>
            </a:r>
            <a:r>
              <a:rPr lang="tr-TR" sz="2200" dirty="0"/>
              <a:t>, kafe, </a:t>
            </a:r>
            <a:r>
              <a:rPr lang="tr-TR" sz="2200" dirty="0" err="1"/>
              <a:t>fast</a:t>
            </a:r>
            <a:r>
              <a:rPr lang="tr-TR" sz="2200" dirty="0"/>
              <a:t> </a:t>
            </a:r>
            <a:r>
              <a:rPr lang="tr-TR" sz="2200" dirty="0" err="1"/>
              <a:t>food</a:t>
            </a:r>
            <a:r>
              <a:rPr lang="tr-TR" sz="2200" dirty="0"/>
              <a:t> vb. yerlerde içeceklerin müşterilere sunumunda  kullanılan tek kullanımlık bardaklar (kapaklı ve/veya kapaksız, kağıt-karton ve/veya plastik ağırlıklı </a:t>
            </a:r>
            <a:r>
              <a:rPr lang="tr-TR" sz="2200" dirty="0" err="1"/>
              <a:t>kompozit</a:t>
            </a:r>
            <a:r>
              <a:rPr lang="tr-TR" sz="2200" dirty="0"/>
              <a:t> malzemeden imal edilmiş) içecek ambalajıdır. </a:t>
            </a:r>
          </a:p>
          <a:p>
            <a:pPr marL="0" lvl="0" indent="0">
              <a:buNone/>
            </a:pPr>
            <a:r>
              <a:rPr lang="tr-TR" sz="2200" dirty="0"/>
              <a:t>İçecek ambalajları </a:t>
            </a:r>
            <a:r>
              <a:rPr lang="tr-TR" sz="2200" dirty="0">
                <a:solidFill>
                  <a:srgbClr val="FF0000"/>
                </a:solidFill>
              </a:rPr>
              <a:t>bir bütün olarak değerlendirilerek</a:t>
            </a:r>
            <a:r>
              <a:rPr lang="tr-TR" sz="2200" dirty="0"/>
              <a:t>, </a:t>
            </a:r>
            <a:r>
              <a:rPr lang="tr-TR" sz="2200" dirty="0">
                <a:solidFill>
                  <a:srgbClr val="FF0000"/>
                </a:solidFill>
              </a:rPr>
              <a:t>Çevre Kanunu ek-1 sayılı  listesinde belirtildiği üzere </a:t>
            </a:r>
            <a:r>
              <a:rPr lang="tr-TR" sz="2200" u="sng" dirty="0">
                <a:solidFill>
                  <a:srgbClr val="FF0000"/>
                </a:solidFill>
              </a:rPr>
              <a:t>adet  </a:t>
            </a:r>
            <a:r>
              <a:rPr lang="tr-TR" sz="2200" dirty="0"/>
              <a:t>üzerinden hesaplanır.</a:t>
            </a:r>
          </a:p>
          <a:p>
            <a:endParaRPr lang="tr-TR" sz="2200" dirty="0"/>
          </a:p>
          <a:p>
            <a:endParaRPr lang="tr-TR" dirty="0"/>
          </a:p>
        </p:txBody>
      </p:sp>
      <p:sp>
        <p:nvSpPr>
          <p:cNvPr id="4" name="Slayt Numarası Yer Tutucusu 3"/>
          <p:cNvSpPr>
            <a:spLocks noGrp="1"/>
          </p:cNvSpPr>
          <p:nvPr>
            <p:ph type="sldNum" sz="quarter" idx="12"/>
          </p:nvPr>
        </p:nvSpPr>
        <p:spPr/>
        <p:txBody>
          <a:bodyPr/>
          <a:lstStyle/>
          <a:p>
            <a:fld id="{5BADFCE9-6BD7-4E11-993B-2E6AC35B8E00}" type="slidenum">
              <a:rPr lang="tr-TR" smtClean="0"/>
              <a:t>9</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430" y="4781551"/>
            <a:ext cx="2857500" cy="1600200"/>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586" y="4411968"/>
            <a:ext cx="3033122" cy="2147210"/>
          </a:xfrm>
          <a:prstGeom prst="rect">
            <a:avLst/>
          </a:prstGeom>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870" y="4967415"/>
            <a:ext cx="664048" cy="1414335"/>
          </a:xfrm>
          <a:prstGeom prst="rect">
            <a:avLst/>
          </a:prstGeom>
        </p:spPr>
      </p:pic>
    </p:spTree>
    <p:extLst>
      <p:ext uri="{BB962C8B-B14F-4D97-AF65-F5344CB8AC3E}">
        <p14:creationId xmlns:p14="http://schemas.microsoft.com/office/powerpoint/2010/main" val="2132250465"/>
      </p:ext>
    </p:extLst>
  </p:cSld>
  <p:clrMapOvr>
    <a:masterClrMapping/>
  </p:clrMapOvr>
  <p:transition spd="slow">
    <p:wipe/>
  </p:transition>
</p:sld>
</file>

<file path=ppt/theme/theme1.xml><?xml version="1.0" encoding="utf-8"?>
<a:theme xmlns:a="http://schemas.openxmlformats.org/drawingml/2006/main" name="ÇŞB - Yeni - Geni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ÇŞB - Yeni - Geniş" id="{2ADCD45D-F517-4164-93EE-74FB38B57066}" vid="{2FC13ADE-9DFB-4BFB-859E-6E69A08F2A80}"/>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ÇŞB - Yeni - Geniş</Template>
  <TotalTime>3254</TotalTime>
  <Words>2533</Words>
  <Application>Microsoft Office PowerPoint</Application>
  <PresentationFormat>Geniş ekran</PresentationFormat>
  <Paragraphs>211</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28</vt:i4>
      </vt:variant>
    </vt:vector>
  </HeadingPairs>
  <TitlesOfParts>
    <vt:vector size="34" baseType="lpstr">
      <vt:lpstr>Arial</vt:lpstr>
      <vt:lpstr>Calibri</vt:lpstr>
      <vt:lpstr>Calibri Light</vt:lpstr>
      <vt:lpstr>Times New Roman</vt:lpstr>
      <vt:lpstr>ÇŞB - Yeni - Geniş</vt:lpstr>
      <vt:lpstr>1_Office Teması</vt:lpstr>
      <vt:lpstr>  Geri Kazanım Katılım Payına İlişkin Yönetmelik (Ambalaj)  </vt:lpstr>
      <vt:lpstr>Çevre Kanunu Değişikliği – 10.12.2018</vt:lpstr>
      <vt:lpstr>Geri Kazanım Katılım Payına İlişkin Yönetmelik</vt:lpstr>
      <vt:lpstr>Ek Madde 11 Geri Kazanım Katılım Payı</vt:lpstr>
      <vt:lpstr>Ek Madde 11 Geri Kazanım Katılım Payı Uygulamaları</vt:lpstr>
      <vt:lpstr>Ek Madde 11 Geri Kazanım Katılım Payı- Tanımlar/ Tanımlamalar- Yetkiler</vt:lpstr>
      <vt:lpstr>Ek Madde 11 Geri Kazanım Katılım Payı- Tanımlar/ Tanımlamalar</vt:lpstr>
      <vt:lpstr>İçecek Ambalajı</vt:lpstr>
      <vt:lpstr>İçecek Ambalajı</vt:lpstr>
      <vt:lpstr>Diğer Ambalajlar</vt:lpstr>
      <vt:lpstr>Diğer Ambalajlar</vt:lpstr>
      <vt:lpstr>Ek Madde 11 Geri Kazanım Katılım Payı Uygulamaları / Ambalajlar</vt:lpstr>
      <vt:lpstr>Ek Madde 11 Geri Kazanım Katılım Payı Uygulamaları / Ambalajlar</vt:lpstr>
      <vt:lpstr>Geri Kazanım Katılım Payına İlişkin  Yönetmeliğin Uygulanmasına  Dair Usul ve Esaslar </vt:lpstr>
      <vt:lpstr>Tanımlar-Tanımlamalar/Piyasaya Süren</vt:lpstr>
      <vt:lpstr>Tanımlar-Tanımlamalar/Piyasaya Süren</vt:lpstr>
      <vt:lpstr>Tanımlar-Tanımlamalar/İthalatçı</vt:lpstr>
      <vt:lpstr>Tanımlar-Tanımlamalar/İthalatçı</vt:lpstr>
      <vt:lpstr>Tanımlar-Tanımlamalar/Tedarikçi</vt:lpstr>
      <vt:lpstr>Tanımlar-Tanımlamalar/Tedarikçi</vt:lpstr>
      <vt:lpstr>PowerPoint Sunusu</vt:lpstr>
      <vt:lpstr>Tanımlar-Tanımlamalar/Satış Noktası </vt:lpstr>
      <vt:lpstr>Tanımlar-Tanımlamalar/Satış Noktası </vt:lpstr>
      <vt:lpstr>Ek Madde 11 Geri Kazanım Katılım Payı Uygulamaları / Ücretlendirmeye Tabi Olmayan Poşetler</vt:lpstr>
      <vt:lpstr>Ek Madde 11 Geri Kazanım Katılım Payı Uygulamaları MADDE 5  </vt:lpstr>
      <vt:lpstr>Ek Madde 11 Geri Kazanım Katılım Payı Uygulamaları / İstisnalar</vt:lpstr>
      <vt:lpstr>Ek Madde 11 Geri Kazanım Katılım Payı Uygulamaları MADDE 5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Akınç</dc:creator>
  <cp:lastModifiedBy>Cihan Kavlak</cp:lastModifiedBy>
  <cp:revision>196</cp:revision>
  <cp:lastPrinted>2020-02-13T05:36:14Z</cp:lastPrinted>
  <dcterms:created xsi:type="dcterms:W3CDTF">2018-11-08T08:08:26Z</dcterms:created>
  <dcterms:modified xsi:type="dcterms:W3CDTF">2020-03-01T22:34:23Z</dcterms:modified>
</cp:coreProperties>
</file>